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3" r:id="rId2"/>
  </p:sldMasterIdLst>
  <p:notesMasterIdLst>
    <p:notesMasterId r:id="rId7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2" r:id="rId68"/>
    <p:sldId id="321"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entury Gothic" panose="020B0502020202020204" pitchFamily="34" charset="0"/>
      <p:regular r:id="rId75"/>
      <p:bold r:id="rId76"/>
      <p:italic r:id="rId77"/>
      <p:boldItalic r:id="rId78"/>
    </p:embeddedFont>
    <p:embeddedFont>
      <p:font typeface="Comic Sans MS" panose="030F0702030302020204" pitchFamily="66" charset="0"/>
      <p:regular r:id="rId79"/>
      <p:bold r:id="rId80"/>
      <p:italic r:id="rId81"/>
      <p:boldItalic r:id="rId82"/>
    </p:embeddedFont>
    <p:embeddedFont>
      <p:font typeface="Georgia" panose="02040502050405020303" pitchFamily="18" charset="0"/>
      <p:regular r:id="rId83"/>
      <p:bold r:id="rId84"/>
      <p:italic r:id="rId85"/>
      <p:boldItalic r:id="rId86"/>
    </p:embeddedFont>
    <p:embeddedFont>
      <p:font typeface="Microsoft YaHei" panose="020B0503020204020204" pitchFamily="34" charset="-122"/>
      <p:regular r:id="rId87"/>
      <p:bold r:id="rId88"/>
    </p:embeddedFont>
    <p:embeddedFont>
      <p:font typeface="Open Sans" panose="020B0606030504020204" pitchFamily="34" charset="0"/>
      <p:regular r:id="rId89"/>
      <p:bold r:id="rId90"/>
      <p:italic r:id="rId91"/>
      <p:boldItalic r:id="rId92"/>
    </p:embeddedFont>
    <p:embeddedFont>
      <p:font typeface="Open Sans SemiBold" panose="020B0706030804020204" pitchFamily="34" charset="0"/>
      <p:regular r:id="rId93"/>
      <p:bold r:id="rId94"/>
      <p:italic r:id="rId95"/>
      <p:boldItalic r:id="rId96"/>
    </p:embeddedFont>
    <p:embeddedFont>
      <p:font typeface="Tahoma" panose="020B0604030504040204" pitchFamily="34" charset="0"/>
      <p:regular r:id="rId97"/>
      <p:bold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9" roundtripDataSignature="AMtx7mi5uUySxxmkpwiwA38R8PI9P+4n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83" autoAdjust="0"/>
  </p:normalViewPr>
  <p:slideViewPr>
    <p:cSldViewPr snapToGrid="0">
      <p:cViewPr varScale="1">
        <p:scale>
          <a:sx n="79" d="100"/>
          <a:sy n="79" d="100"/>
        </p:scale>
        <p:origin x="1794" y="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I love teaching this class.  Please call me Prof. or Dr.  Old tradition in academia that when students start doing research with faculty or enter graduate school, it switches to a first name basis, I like to honor that as it meant a lot to me when I became a Phd student.  For those of you new to UCSD, most of your faculty have PhDs, but some may not, so you can safely call everyone Professor.</a:t>
            </a:r>
            <a:endParaRPr/>
          </a:p>
        </p:txBody>
      </p:sp>
      <p:sp>
        <p:nvSpPr>
          <p:cNvPr id="103" name="Google Shape;103;p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8: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10</a:t>
            </a:fld>
            <a:endParaRPr sz="1400" b="0" i="0" u="none" strike="noStrike" cap="none">
              <a:solidFill>
                <a:schemeClr val="dk1"/>
              </a:solidFill>
              <a:latin typeface="Arial"/>
              <a:ea typeface="Arial"/>
              <a:cs typeface="Arial"/>
              <a:sym typeface="Arial"/>
            </a:endParaRPr>
          </a:p>
        </p:txBody>
      </p:sp>
      <p:sp>
        <p:nvSpPr>
          <p:cNvPr id="171" name="Google Shape;171;p98: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72" name="Google Shape;172;p98:notes"/>
          <p:cNvSpPr txBox="1">
            <a:spLocks noGrp="1"/>
          </p:cNvSpPr>
          <p:nvPr>
            <p:ph type="body" idx="1"/>
          </p:nvPr>
        </p:nvSpPr>
        <p:spPr>
          <a:xfrm>
            <a:off x="914400" y="4416425"/>
            <a:ext cx="5029200" cy="4183063"/>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2875" tIns="46425" rIns="92875" bIns="46425" anchor="t" anchorCtr="0">
            <a:norm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9: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11</a:t>
            </a:fld>
            <a:endParaRPr sz="1400" b="0" i="0" u="none" strike="noStrike" cap="none">
              <a:solidFill>
                <a:schemeClr val="dk1"/>
              </a:solidFill>
              <a:latin typeface="Arial"/>
              <a:ea typeface="Arial"/>
              <a:cs typeface="Arial"/>
              <a:sym typeface="Arial"/>
            </a:endParaRPr>
          </a:p>
        </p:txBody>
      </p:sp>
      <p:sp>
        <p:nvSpPr>
          <p:cNvPr id="180" name="Google Shape;180;p99: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p9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lvl="0" indent="-22860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12</a:t>
            </a:fld>
            <a:endParaRPr/>
          </a:p>
        </p:txBody>
      </p:sp>
      <p:sp>
        <p:nvSpPr>
          <p:cNvPr id="187" name="Google Shape;187;p1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p10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13</a:t>
            </a:fld>
            <a:endParaRPr/>
          </a:p>
        </p:txBody>
      </p:sp>
      <p:sp>
        <p:nvSpPr>
          <p:cNvPr id="196" name="Google Shape;196;p10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10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14</a:t>
            </a:fld>
            <a:endParaRPr sz="1400" b="0" i="0" u="none" strike="noStrike" cap="none">
              <a:solidFill>
                <a:schemeClr val="dk1"/>
              </a:solidFill>
              <a:latin typeface="Arial"/>
              <a:ea typeface="Arial"/>
              <a:cs typeface="Arial"/>
              <a:sym typeface="Arial"/>
            </a:endParaRPr>
          </a:p>
        </p:txBody>
      </p:sp>
      <p:sp>
        <p:nvSpPr>
          <p:cNvPr id="204" name="Google Shape;204;p1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02:notes"/>
          <p:cNvSpPr txBox="1">
            <a:spLocks noGrp="1"/>
          </p:cNvSpPr>
          <p:nvPr>
            <p:ph type="body" idx="1"/>
          </p:nvPr>
        </p:nvSpPr>
        <p:spPr>
          <a:xfrm>
            <a:off x="914400" y="4416425"/>
            <a:ext cx="5029200" cy="4183063"/>
          </a:xfrm>
          <a:prstGeom prst="rect">
            <a:avLst/>
          </a:prstGeom>
          <a:noFill/>
          <a:ln>
            <a:noFill/>
          </a:ln>
        </p:spPr>
        <p:txBody>
          <a:bodyPr spcFirstLastPara="1" wrap="square" lIns="93175" tIns="46575" rIns="93175" bIns="46575" anchor="t" anchorCtr="0">
            <a:normAutofit/>
          </a:bodyPr>
          <a:lstStyle/>
          <a:p>
            <a:pPr marL="457200" lvl="0" indent="-22860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3: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7" name="Google Shape;217;p10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4: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0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a:p>
        </p:txBody>
      </p:sp>
      <p:sp>
        <p:nvSpPr>
          <p:cNvPr id="225" name="Google Shape;225;p10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5: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0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a:p>
        </p:txBody>
      </p:sp>
      <p:sp>
        <p:nvSpPr>
          <p:cNvPr id="235" name="Google Shape;235;p10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6: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48" name="Google Shape;248;p10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7: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0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r>
              <a:rPr lang="en-US"/>
              <a:t>Anyone without programming experience.  If you have programming experience, go to CSE11.</a:t>
            </a:r>
            <a:endParaRPr/>
          </a:p>
        </p:txBody>
      </p:sp>
      <p:sp>
        <p:nvSpPr>
          <p:cNvPr id="254" name="Google Shape;254;p10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l" rtl="0">
              <a:lnSpc>
                <a:spcPct val="100000"/>
              </a:lnSpc>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9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Welcome to UCSD.  I love this school, its culture, and its location.  I want to see you all be successful and may offer tips and hints here and there along with talking about topics of interest broadly to the computing community.  I’ll try to spread these out throughout the quarter.</a:t>
            </a:r>
            <a:endParaRPr/>
          </a:p>
        </p:txBody>
      </p:sp>
      <p:sp>
        <p:nvSpPr>
          <p:cNvPr id="115" name="Google Shape;115;p9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0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Analogy If this were a class where you learned how to swim…</a:t>
            </a:r>
            <a:endParaRPr/>
          </a:p>
        </p:txBody>
      </p:sp>
      <p:sp>
        <p:nvSpPr>
          <p:cNvPr id="260" name="Google Shape;260;p108: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267" name="Google Shape;267;p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dirty="0"/>
              <a:t>First book of this sort, uncomfortable with having this book for this class given we wrote it, but there is no other book that does something similar. </a:t>
            </a:r>
            <a:endParaRPr dirty="0"/>
          </a:p>
        </p:txBody>
      </p:sp>
      <p:sp>
        <p:nvSpPr>
          <p:cNvPr id="276" name="Google Shape;276;p6: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83" name="Google Shape;283;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0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96" name="Google Shape;296;p1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02" name="Google Shape;302;p1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08" name="Google Shape;308;p1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14" name="Google Shape;314;p1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21" name="Google Shape;12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26" name="Google Shape;326;p1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1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32" name="Google Shape;332;p1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1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47" name="Google Shape;347;p1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52" name="Google Shape;352;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59" name="Google Shape;359;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66" name="Google Shape;366;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76" name="Google Shape;376;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87" name="Google Shape;387;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94" name="Google Shape;394;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Picture from Dunadd where there was a fortress starting around 800AD and where kings were inaugurated in Scotland.  Like practically every day in Scotland, it was windy.</a:t>
            </a:r>
            <a:endParaRPr/>
          </a:p>
        </p:txBody>
      </p:sp>
      <p:sp>
        <p:nvSpPr>
          <p:cNvPr id="127" name="Google Shape;127;p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01" name="Google Shape;401;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Not the strongest correlation, but if I were looking at this, I’d see that attending class is loosely correlated with higher grades.  Correlation is not causation.</a:t>
            </a:r>
            <a:endParaRPr/>
          </a:p>
        </p:txBody>
      </p:sp>
      <p:sp>
        <p:nvSpPr>
          <p:cNvPr id="410" name="Google Shape;41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16" name="Google Shape;416;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23" name="Google Shape;423;p1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Show Piazza post!</a:t>
            </a:r>
            <a:endParaRPr/>
          </a:p>
        </p:txBody>
      </p:sp>
      <p:sp>
        <p:nvSpPr>
          <p:cNvPr id="430" name="Google Shape;430;p19: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37" name="Google Shape;437;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Sadly COVID impacts aren’t exceptional anymore…</a:t>
            </a:r>
            <a:endParaRPr/>
          </a:p>
        </p:txBody>
      </p:sp>
      <p:sp>
        <p:nvSpPr>
          <p:cNvPr id="445" name="Google Shape;445;p2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51" name="Google Shape;451;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57" name="Google Shape;457;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63" name="Google Shape;463;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TODO</a:t>
            </a:r>
            <a:endParaRPr/>
          </a:p>
        </p:txBody>
      </p:sp>
      <p:sp>
        <p:nvSpPr>
          <p:cNvPr id="135" name="Google Shape;135;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1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69" name="Google Shape;469;p1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76" name="Google Shape;476;p2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82" name="Google Shape;48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88" name="Google Shape;488;p2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1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495" name="Google Shape;495;p12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1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Wait, what’s an LLM?</a:t>
            </a:r>
            <a:endParaRPr/>
          </a:p>
        </p:txBody>
      </p:sp>
      <p:sp>
        <p:nvSpPr>
          <p:cNvPr id="502" name="Google Shape;502;p12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2: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07" name="Google Shape;507;p1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1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It’s just text prediction, and that works for programming too</a:t>
            </a:r>
            <a:endParaRPr/>
          </a:p>
        </p:txBody>
      </p:sp>
      <p:sp>
        <p:nvSpPr>
          <p:cNvPr id="514" name="Google Shape;514;p12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12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dirty="0"/>
          </a:p>
        </p:txBody>
      </p:sp>
      <p:sp>
        <p:nvSpPr>
          <p:cNvPr id="522" name="Google Shape;522;p124:notes"/>
          <p:cNvSpPr txBox="1">
            <a:spLocks noGrp="1"/>
          </p:cNvSpPr>
          <p:nvPr>
            <p:ph type="hdr" idx="3"/>
          </p:nvPr>
        </p:nvSpPr>
        <p:spPr>
          <a:xfrm>
            <a:off x="0" y="0"/>
            <a:ext cx="3037840" cy="46482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23" name="Google Shape;523;p124:notes"/>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p>
            <a:pPr marL="0" marR="0" lvl="0" indent="0" algn="r" rtl="0">
              <a:lnSpc>
                <a:spcPct val="100000"/>
              </a:lnSpc>
              <a:spcBef>
                <a:spcPts val="0"/>
              </a:spcBef>
              <a:spcAft>
                <a:spcPts val="0"/>
              </a:spcAft>
              <a:buClr>
                <a:srgbClr val="000000"/>
              </a:buClr>
              <a:buSzPts val="1300"/>
              <a:buFont typeface="Century Gothic"/>
              <a:buNone/>
            </a:pPr>
            <a:r>
              <a:rPr lang="en-US" sz="1300" b="0" i="0" u="none" strike="noStrike" cap="none">
                <a:solidFill>
                  <a:srgbClr val="000000"/>
                </a:solidFill>
                <a:latin typeface="Century Gothic"/>
                <a:ea typeface="Century Gothic"/>
                <a:cs typeface="Century Gothic"/>
                <a:sym typeface="Century Gothic"/>
              </a:rPr>
              <a:t>2023/9/28</a:t>
            </a:r>
            <a:endParaRPr sz="1300" b="0" i="0" u="none" strike="noStrike" cap="none">
              <a:solidFill>
                <a:srgbClr val="000000"/>
              </a:solidFill>
              <a:latin typeface="Century Gothic"/>
              <a:ea typeface="Century Gothic"/>
              <a:cs typeface="Century Gothic"/>
              <a:sym typeface="Century Gothic"/>
            </a:endParaRPr>
          </a:p>
        </p:txBody>
      </p:sp>
      <p:sp>
        <p:nvSpPr>
          <p:cNvPr id="524" name="Google Shape;524;p124:notes"/>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25" name="Google Shape;525;p12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300"/>
              <a:buFont typeface="Century Gothic"/>
              <a:buNone/>
            </a:pPr>
            <a:fld id="{00000000-1234-1234-1234-123412341234}" type="slidenum">
              <a:rPr lang="en-US" sz="1300" b="0" i="0" u="none" strike="noStrike" cap="none">
                <a:solidFill>
                  <a:srgbClr val="000000"/>
                </a:solidFill>
                <a:latin typeface="Century Gothic"/>
                <a:ea typeface="Century Gothic"/>
                <a:cs typeface="Century Gothic"/>
                <a:sym typeface="Century Gothic"/>
              </a:rPr>
              <a:t>58</a:t>
            </a:fld>
            <a:endParaRPr sz="13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1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dirty="0"/>
          </a:p>
        </p:txBody>
      </p:sp>
      <p:sp>
        <p:nvSpPr>
          <p:cNvPr id="534" name="Google Shape;534;p125:notes"/>
          <p:cNvSpPr txBox="1">
            <a:spLocks noGrp="1"/>
          </p:cNvSpPr>
          <p:nvPr>
            <p:ph type="hdr" idx="3"/>
          </p:nvPr>
        </p:nvSpPr>
        <p:spPr>
          <a:xfrm>
            <a:off x="0" y="0"/>
            <a:ext cx="3037840" cy="46482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35" name="Google Shape;535;p125:notes"/>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p>
            <a:pPr marL="0" marR="0" lvl="0" indent="0" algn="r" rtl="0">
              <a:lnSpc>
                <a:spcPct val="100000"/>
              </a:lnSpc>
              <a:spcBef>
                <a:spcPts val="0"/>
              </a:spcBef>
              <a:spcAft>
                <a:spcPts val="0"/>
              </a:spcAft>
              <a:buClr>
                <a:srgbClr val="000000"/>
              </a:buClr>
              <a:buSzPts val="1300"/>
              <a:buFont typeface="Century Gothic"/>
              <a:buNone/>
            </a:pPr>
            <a:r>
              <a:rPr lang="en-US" sz="1300" b="0" i="0" u="none" strike="noStrike" cap="none">
                <a:solidFill>
                  <a:srgbClr val="000000"/>
                </a:solidFill>
                <a:latin typeface="Century Gothic"/>
                <a:ea typeface="Century Gothic"/>
                <a:cs typeface="Century Gothic"/>
                <a:sym typeface="Century Gothic"/>
              </a:rPr>
              <a:t>2023/9/28</a:t>
            </a:r>
            <a:endParaRPr sz="1300" b="0" i="0" u="none" strike="noStrike" cap="none">
              <a:solidFill>
                <a:srgbClr val="000000"/>
              </a:solidFill>
              <a:latin typeface="Century Gothic"/>
              <a:ea typeface="Century Gothic"/>
              <a:cs typeface="Century Gothic"/>
              <a:sym typeface="Century Gothic"/>
            </a:endParaRPr>
          </a:p>
        </p:txBody>
      </p:sp>
      <p:sp>
        <p:nvSpPr>
          <p:cNvPr id="536" name="Google Shape;536;p125:notes"/>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37" name="Google Shape;537;p12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300"/>
              <a:buFont typeface="Century Gothic"/>
              <a:buNone/>
            </a:pPr>
            <a:fld id="{00000000-1234-1234-1234-123412341234}" type="slidenum">
              <a:rPr lang="en-US" sz="1300" b="0" i="0" u="none" strike="noStrike" cap="none">
                <a:solidFill>
                  <a:srgbClr val="000000"/>
                </a:solidFill>
                <a:latin typeface="Century Gothic"/>
                <a:ea typeface="Century Gothic"/>
                <a:cs typeface="Century Gothic"/>
                <a:sym typeface="Century Gothic"/>
              </a:rPr>
              <a:t>59</a:t>
            </a:fld>
            <a:endParaRPr sz="13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142" name="Google Shape;142;p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12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marR="0" lvl="0" indent="-228600" algn="l" rtl="0">
              <a:lnSpc>
                <a:spcPct val="100000"/>
              </a:lnSpc>
              <a:spcBef>
                <a:spcPts val="0"/>
              </a:spcBef>
              <a:spcAft>
                <a:spcPts val="0"/>
              </a:spcAft>
              <a:buSzPts val="1400"/>
              <a:buNone/>
            </a:pPr>
            <a:endParaRPr dirty="0"/>
          </a:p>
        </p:txBody>
      </p:sp>
      <p:sp>
        <p:nvSpPr>
          <p:cNvPr id="548" name="Google Shape;548;p126:notes"/>
          <p:cNvSpPr txBox="1">
            <a:spLocks noGrp="1"/>
          </p:cNvSpPr>
          <p:nvPr>
            <p:ph type="hdr" idx="3"/>
          </p:nvPr>
        </p:nvSpPr>
        <p:spPr>
          <a:xfrm>
            <a:off x="0" y="0"/>
            <a:ext cx="3037840" cy="46482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49" name="Google Shape;549;p126:notes"/>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p>
            <a:pPr marL="0" marR="0" lvl="0" indent="0" algn="r" rtl="0">
              <a:lnSpc>
                <a:spcPct val="100000"/>
              </a:lnSpc>
              <a:spcBef>
                <a:spcPts val="0"/>
              </a:spcBef>
              <a:spcAft>
                <a:spcPts val="0"/>
              </a:spcAft>
              <a:buClr>
                <a:srgbClr val="000000"/>
              </a:buClr>
              <a:buSzPts val="1300"/>
              <a:buFont typeface="Century Gothic"/>
              <a:buNone/>
            </a:pPr>
            <a:r>
              <a:rPr lang="en-US" sz="1300" b="0" i="0" u="none" strike="noStrike" cap="none">
                <a:solidFill>
                  <a:srgbClr val="000000"/>
                </a:solidFill>
                <a:latin typeface="Century Gothic"/>
                <a:ea typeface="Century Gothic"/>
                <a:cs typeface="Century Gothic"/>
                <a:sym typeface="Century Gothic"/>
              </a:rPr>
              <a:t>2023/9/28</a:t>
            </a:r>
            <a:endParaRPr sz="1300" b="0" i="0" u="none" strike="noStrike" cap="none">
              <a:solidFill>
                <a:srgbClr val="000000"/>
              </a:solidFill>
              <a:latin typeface="Century Gothic"/>
              <a:ea typeface="Century Gothic"/>
              <a:cs typeface="Century Gothic"/>
              <a:sym typeface="Century Gothic"/>
            </a:endParaRPr>
          </a:p>
        </p:txBody>
      </p:sp>
      <p:sp>
        <p:nvSpPr>
          <p:cNvPr id="550" name="Google Shape;550;p126:notes"/>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Clr>
                <a:schemeClr val="dk1"/>
              </a:buClr>
              <a:buSzPts val="1300"/>
              <a:buFont typeface="Calibri"/>
              <a:buNone/>
            </a:pPr>
            <a:endParaRPr sz="1300" b="0" i="0" u="none" strike="noStrike" cap="none">
              <a:solidFill>
                <a:srgbClr val="000000"/>
              </a:solidFill>
              <a:latin typeface="Century Gothic"/>
              <a:ea typeface="Century Gothic"/>
              <a:cs typeface="Century Gothic"/>
              <a:sym typeface="Century Gothic"/>
            </a:endParaRPr>
          </a:p>
        </p:txBody>
      </p:sp>
      <p:sp>
        <p:nvSpPr>
          <p:cNvPr id="551" name="Google Shape;551;p126: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300"/>
              <a:buFont typeface="Century Gothic"/>
              <a:buNone/>
            </a:pPr>
            <a:fld id="{00000000-1234-1234-1234-123412341234}" type="slidenum">
              <a:rPr lang="en-US" sz="1300" b="0" i="0" u="none" strike="noStrike" cap="none">
                <a:solidFill>
                  <a:srgbClr val="000000"/>
                </a:solidFill>
                <a:latin typeface="Century Gothic"/>
                <a:ea typeface="Century Gothic"/>
                <a:cs typeface="Century Gothic"/>
                <a:sym typeface="Century Gothic"/>
              </a:rPr>
              <a:t>60</a:t>
            </a:fld>
            <a:endParaRPr sz="13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1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560" name="Google Shape;560;p12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12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582" name="Google Shape;582;p128: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2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590" name="Google Shape;590;p129: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13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endParaRPr/>
          </a:p>
        </p:txBody>
      </p:sp>
      <p:sp>
        <p:nvSpPr>
          <p:cNvPr id="597" name="Google Shape;597;p13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1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Show VSCode, code window, etc.</a:t>
            </a:r>
            <a:endParaRPr/>
          </a:p>
        </p:txBody>
      </p:sp>
      <p:sp>
        <p:nvSpPr>
          <p:cNvPr id="605" name="Google Shape;605;p13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0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TODO</a:t>
            </a:r>
            <a:endParaRPr/>
          </a:p>
        </p:txBody>
      </p:sp>
      <p:sp>
        <p:nvSpPr>
          <p:cNvPr id="186" name="Google Shape;186;p10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13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lnSpc>
                <a:spcPct val="100000"/>
              </a:lnSpc>
              <a:spcBef>
                <a:spcPts val="0"/>
              </a:spcBef>
              <a:spcAft>
                <a:spcPts val="0"/>
              </a:spcAft>
              <a:buSzPts val="1400"/>
              <a:buNone/>
            </a:pPr>
            <a:r>
              <a:rPr lang="en-US"/>
              <a:t>Mention extension</a:t>
            </a:r>
            <a:endParaRPr/>
          </a:p>
        </p:txBody>
      </p:sp>
      <p:sp>
        <p:nvSpPr>
          <p:cNvPr id="612" name="Google Shape;612;p132: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5: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47" name="Google Shape;147;p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6: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8</a:t>
            </a:fld>
            <a:endParaRPr sz="1400" b="0" i="0" u="none" strike="noStrike" cap="none">
              <a:solidFill>
                <a:schemeClr val="dk1"/>
              </a:solidFill>
              <a:latin typeface="Arial"/>
              <a:ea typeface="Arial"/>
              <a:cs typeface="Arial"/>
              <a:sym typeface="Arial"/>
            </a:endParaRPr>
          </a:p>
        </p:txBody>
      </p:sp>
      <p:sp>
        <p:nvSpPr>
          <p:cNvPr id="153" name="Google Shape;153;p96: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9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7: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65" name="Google Shape;165;p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73"/>
          <p:cNvSpPr txBox="1">
            <a:spLocks noGrp="1"/>
          </p:cNvSpPr>
          <p:nvPr>
            <p:ph type="ctrTitle"/>
          </p:nvPr>
        </p:nvSpPr>
        <p:spPr>
          <a:xfrm>
            <a:off x="533400" y="304800"/>
            <a:ext cx="10668000" cy="1981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5400"/>
              <a:buFont typeface="Calibri"/>
              <a:buNone/>
              <a:defRPr sz="5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3"/>
          <p:cNvSpPr txBox="1">
            <a:spLocks noGrp="1"/>
          </p:cNvSpPr>
          <p:nvPr>
            <p:ph type="subTitle" idx="1"/>
          </p:nvPr>
        </p:nvSpPr>
        <p:spPr>
          <a:xfrm>
            <a:off x="1828800" y="3048000"/>
            <a:ext cx="8534400" cy="200678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00"/>
              </a:spcBef>
              <a:spcAft>
                <a:spcPts val="0"/>
              </a:spcAft>
              <a:buClr>
                <a:srgbClr val="63656A"/>
              </a:buClr>
              <a:buSzPts val="3000"/>
              <a:buNone/>
              <a:defRPr sz="3000">
                <a:solidFill>
                  <a:srgbClr val="63656A"/>
                </a:solidFill>
              </a:defRPr>
            </a:lvl1pPr>
            <a:lvl2pPr lvl="1" algn="ctr">
              <a:lnSpc>
                <a:spcPct val="100000"/>
              </a:lnSpc>
              <a:spcBef>
                <a:spcPts val="560"/>
              </a:spcBef>
              <a:spcAft>
                <a:spcPts val="0"/>
              </a:spcAft>
              <a:buClr>
                <a:srgbClr val="898B92"/>
              </a:buClr>
              <a:buSzPts val="2800"/>
              <a:buNone/>
              <a:defRPr>
                <a:solidFill>
                  <a:srgbClr val="898B92"/>
                </a:solidFill>
              </a:defRPr>
            </a:lvl2pPr>
            <a:lvl3pPr lvl="2" algn="ctr">
              <a:lnSpc>
                <a:spcPct val="100000"/>
              </a:lnSpc>
              <a:spcBef>
                <a:spcPts val="480"/>
              </a:spcBef>
              <a:spcAft>
                <a:spcPts val="0"/>
              </a:spcAft>
              <a:buClr>
                <a:srgbClr val="898B92"/>
              </a:buClr>
              <a:buSzPts val="2400"/>
              <a:buNone/>
              <a:defRPr>
                <a:solidFill>
                  <a:srgbClr val="898B92"/>
                </a:solidFill>
              </a:defRPr>
            </a:lvl3pPr>
            <a:lvl4pPr lvl="3" algn="ctr">
              <a:lnSpc>
                <a:spcPct val="100000"/>
              </a:lnSpc>
              <a:spcBef>
                <a:spcPts val="400"/>
              </a:spcBef>
              <a:spcAft>
                <a:spcPts val="0"/>
              </a:spcAft>
              <a:buClr>
                <a:srgbClr val="898B92"/>
              </a:buClr>
              <a:buSzPts val="2000"/>
              <a:buNone/>
              <a:defRPr>
                <a:solidFill>
                  <a:srgbClr val="898B92"/>
                </a:solidFill>
              </a:defRPr>
            </a:lvl4pPr>
            <a:lvl5pPr lvl="4" algn="ctr">
              <a:lnSpc>
                <a:spcPct val="100000"/>
              </a:lnSpc>
              <a:spcBef>
                <a:spcPts val="400"/>
              </a:spcBef>
              <a:spcAft>
                <a:spcPts val="0"/>
              </a:spcAft>
              <a:buClr>
                <a:srgbClr val="898B92"/>
              </a:buClr>
              <a:buSzPts val="2000"/>
              <a:buNone/>
              <a:defRPr>
                <a:solidFill>
                  <a:srgbClr val="898B92"/>
                </a:solidFill>
              </a:defRPr>
            </a:lvl5pPr>
            <a:lvl6pPr lvl="5" algn="ctr">
              <a:lnSpc>
                <a:spcPct val="100000"/>
              </a:lnSpc>
              <a:spcBef>
                <a:spcPts val="400"/>
              </a:spcBef>
              <a:spcAft>
                <a:spcPts val="0"/>
              </a:spcAft>
              <a:buClr>
                <a:srgbClr val="898B92"/>
              </a:buClr>
              <a:buSzPts val="2000"/>
              <a:buNone/>
              <a:defRPr>
                <a:solidFill>
                  <a:srgbClr val="898B92"/>
                </a:solidFill>
              </a:defRPr>
            </a:lvl6pPr>
            <a:lvl7pPr lvl="6" algn="ctr">
              <a:lnSpc>
                <a:spcPct val="100000"/>
              </a:lnSpc>
              <a:spcBef>
                <a:spcPts val="400"/>
              </a:spcBef>
              <a:spcAft>
                <a:spcPts val="0"/>
              </a:spcAft>
              <a:buClr>
                <a:srgbClr val="898B92"/>
              </a:buClr>
              <a:buSzPts val="2000"/>
              <a:buNone/>
              <a:defRPr>
                <a:solidFill>
                  <a:srgbClr val="898B92"/>
                </a:solidFill>
              </a:defRPr>
            </a:lvl7pPr>
            <a:lvl8pPr lvl="7" algn="ctr">
              <a:lnSpc>
                <a:spcPct val="100000"/>
              </a:lnSpc>
              <a:spcBef>
                <a:spcPts val="400"/>
              </a:spcBef>
              <a:spcAft>
                <a:spcPts val="0"/>
              </a:spcAft>
              <a:buClr>
                <a:srgbClr val="898B92"/>
              </a:buClr>
              <a:buSzPts val="2000"/>
              <a:buNone/>
              <a:defRPr>
                <a:solidFill>
                  <a:srgbClr val="898B92"/>
                </a:solidFill>
              </a:defRPr>
            </a:lvl8pPr>
            <a:lvl9pPr lvl="8" algn="ctr">
              <a:lnSpc>
                <a:spcPct val="100000"/>
              </a:lnSpc>
              <a:spcBef>
                <a:spcPts val="400"/>
              </a:spcBef>
              <a:spcAft>
                <a:spcPts val="0"/>
              </a:spcAft>
              <a:buClr>
                <a:srgbClr val="898B92"/>
              </a:buClr>
              <a:buSzPts val="2000"/>
              <a:buNone/>
              <a:defRPr>
                <a:solidFill>
                  <a:srgbClr val="898B92"/>
                </a:solidFill>
              </a:defRPr>
            </a:lvl9pPr>
          </a:lstStyle>
          <a:p>
            <a:endParaRPr/>
          </a:p>
        </p:txBody>
      </p:sp>
      <p:sp>
        <p:nvSpPr>
          <p:cNvPr id="17" name="Google Shape;17;p73"/>
          <p:cNvSpPr/>
          <p:nvPr/>
        </p:nvSpPr>
        <p:spPr>
          <a:xfrm>
            <a:off x="10744200" y="6096000"/>
            <a:ext cx="1447800" cy="7620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8" name="Google Shape;18;p73"/>
          <p:cNvSpPr txBox="1">
            <a:spLocks noGrp="1"/>
          </p:cNvSpPr>
          <p:nvPr>
            <p:ph type="body" idx="2"/>
          </p:nvPr>
        </p:nvSpPr>
        <p:spPr>
          <a:xfrm>
            <a:off x="3086100" y="5257800"/>
            <a:ext cx="6019800" cy="1295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Clr>
                <a:schemeClr val="accent5"/>
              </a:buClr>
              <a:buSzPts val="2000"/>
              <a:buFont typeface="Calibri"/>
              <a:buNone/>
              <a:defRPr sz="2000" b="0" i="1" u="none" strike="noStrike" cap="none">
                <a:solidFill>
                  <a:schemeClr val="accent5"/>
                </a:solidFill>
                <a:latin typeface="Calibri"/>
                <a:ea typeface="Calibri"/>
                <a:cs typeface="Calibri"/>
                <a:sym typeface="Calibri"/>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ouble Trouble Large">
  <p:cSld name="1_Double Trouble Large">
    <p:bg>
      <p:bgPr>
        <a:solidFill>
          <a:schemeClr val="lt2"/>
        </a:solidFill>
        <a:effectLst/>
      </p:bgPr>
    </p:bg>
    <p:spTree>
      <p:nvGrpSpPr>
        <p:cNvPr id="1" name="Shape 57"/>
        <p:cNvGrpSpPr/>
        <p:nvPr/>
      </p:nvGrpSpPr>
      <p:grpSpPr>
        <a:xfrm>
          <a:off x="0" y="0"/>
          <a:ext cx="0" cy="0"/>
          <a:chOff x="0" y="0"/>
          <a:chExt cx="0" cy="0"/>
        </a:xfrm>
      </p:grpSpPr>
      <p:sp>
        <p:nvSpPr>
          <p:cNvPr id="58" name="Google Shape;58;p88"/>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59" name="Google Shape;59;p8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8"/>
          <p:cNvSpPr txBox="1">
            <a:spLocks noGrp="1"/>
          </p:cNvSpPr>
          <p:nvPr>
            <p:ph type="body" idx="1"/>
          </p:nvPr>
        </p:nvSpPr>
        <p:spPr>
          <a:xfrm>
            <a:off x="609600" y="1524000"/>
            <a:ext cx="10972800" cy="3733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88"/>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Double Trouble Large">
  <p:cSld name="2_Double Trouble Large">
    <p:bg>
      <p:bgPr>
        <a:solidFill>
          <a:schemeClr val="lt2"/>
        </a:solidFill>
        <a:effectLst/>
      </p:bgPr>
    </p:bg>
    <p:spTree>
      <p:nvGrpSpPr>
        <p:cNvPr id="1" name="Shape 62"/>
        <p:cNvGrpSpPr/>
        <p:nvPr/>
      </p:nvGrpSpPr>
      <p:grpSpPr>
        <a:xfrm>
          <a:off x="0" y="0"/>
          <a:ext cx="0" cy="0"/>
          <a:chOff x="0" y="0"/>
          <a:chExt cx="0" cy="0"/>
        </a:xfrm>
      </p:grpSpPr>
      <p:sp>
        <p:nvSpPr>
          <p:cNvPr id="63" name="Google Shape;63;p89"/>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64" name="Google Shape;64;p89"/>
          <p:cNvSpPr txBox="1">
            <a:spLocks noGrp="1"/>
          </p:cNvSpPr>
          <p:nvPr>
            <p:ph type="body" idx="1"/>
          </p:nvPr>
        </p:nvSpPr>
        <p:spPr>
          <a:xfrm>
            <a:off x="609600" y="76200"/>
            <a:ext cx="10972800" cy="51816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5" name="Google Shape;65;p89"/>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Graph">
  <p:cSld name="Big Graph">
    <p:bg>
      <p:bgPr>
        <a:solidFill>
          <a:schemeClr val="lt2"/>
        </a:solidFill>
        <a:effectLst/>
      </p:bgPr>
    </p:bg>
    <p:spTree>
      <p:nvGrpSpPr>
        <p:cNvPr id="1" name="Shape 66"/>
        <p:cNvGrpSpPr/>
        <p:nvPr/>
      </p:nvGrpSpPr>
      <p:grpSpPr>
        <a:xfrm>
          <a:off x="0" y="0"/>
          <a:ext cx="0" cy="0"/>
          <a:chOff x="0" y="0"/>
          <a:chExt cx="0" cy="0"/>
        </a:xfrm>
      </p:grpSpPr>
      <p:sp>
        <p:nvSpPr>
          <p:cNvPr id="67" name="Google Shape;67;p90"/>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68" name="Google Shape;68;p9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90"/>
          <p:cNvSpPr>
            <a:spLocks noGrp="1"/>
          </p:cNvSpPr>
          <p:nvPr>
            <p:ph type="chart" idx="2"/>
          </p:nvPr>
        </p:nvSpPr>
        <p:spPr>
          <a:xfrm>
            <a:off x="76200" y="1600200"/>
            <a:ext cx="12039600" cy="51816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R="0" lvl="3"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R="0" lvl="4"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Footer">
  <p:cSld name="Header+Footer">
    <p:bg>
      <p:bgPr>
        <a:solidFill>
          <a:schemeClr val="lt2"/>
        </a:solidFill>
        <a:effectLst/>
      </p:bgPr>
    </p:bg>
    <p:spTree>
      <p:nvGrpSpPr>
        <p:cNvPr id="1" name="Shape 70"/>
        <p:cNvGrpSpPr/>
        <p:nvPr/>
      </p:nvGrpSpPr>
      <p:grpSpPr>
        <a:xfrm>
          <a:off x="0" y="0"/>
          <a:ext cx="0" cy="0"/>
          <a:chOff x="0" y="0"/>
          <a:chExt cx="0" cy="0"/>
        </a:xfrm>
      </p:grpSpPr>
      <p:sp>
        <p:nvSpPr>
          <p:cNvPr id="71" name="Google Shape;71;p9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oter">
  <p:cSld name="Footer">
    <p:bg>
      <p:bgPr>
        <a:solidFill>
          <a:schemeClr val="lt2"/>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文字排版">
  <p:cSld name="文字排版">
    <p:spTree>
      <p:nvGrpSpPr>
        <p:cNvPr id="1" name="Shape 75"/>
        <p:cNvGrpSpPr/>
        <p:nvPr/>
      </p:nvGrpSpPr>
      <p:grpSpPr>
        <a:xfrm>
          <a:off x="0" y="0"/>
          <a:ext cx="0" cy="0"/>
          <a:chOff x="0" y="0"/>
          <a:chExt cx="0" cy="0"/>
        </a:xfrm>
      </p:grpSpPr>
      <p:sp>
        <p:nvSpPr>
          <p:cNvPr id="76" name="Google Shape;76;p137"/>
          <p:cNvSpPr txBox="1">
            <a:spLocks noGrp="1"/>
          </p:cNvSpPr>
          <p:nvPr>
            <p:ph type="sldNum" idx="12"/>
          </p:nvPr>
        </p:nvSpPr>
        <p:spPr>
          <a:xfrm>
            <a:off x="41661" y="6592856"/>
            <a:ext cx="501264" cy="16989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None/>
              <a:defRPr sz="12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7" name="Google Shape;77;p137"/>
          <p:cNvSpPr txBox="1"/>
          <p:nvPr/>
        </p:nvSpPr>
        <p:spPr>
          <a:xfrm>
            <a:off x="402996" y="438090"/>
            <a:ext cx="4648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rgbClr val="002060"/>
              </a:solidFill>
              <a:latin typeface="Microsoft YaHei"/>
              <a:ea typeface="Microsoft YaHei"/>
              <a:cs typeface="Microsoft YaHei"/>
              <a:sym typeface="Microsoft YaHei"/>
            </a:endParaRPr>
          </a:p>
        </p:txBody>
      </p:sp>
      <p:sp>
        <p:nvSpPr>
          <p:cNvPr id="78" name="Google Shape;78;p137"/>
          <p:cNvSpPr txBox="1">
            <a:spLocks noGrp="1"/>
          </p:cNvSpPr>
          <p:nvPr>
            <p:ph type="body" idx="1"/>
          </p:nvPr>
        </p:nvSpPr>
        <p:spPr>
          <a:xfrm>
            <a:off x="471143" y="1563698"/>
            <a:ext cx="11249709" cy="4799031"/>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137"/>
          <p:cNvSpPr txBox="1">
            <a:spLocks noGrp="1"/>
          </p:cNvSpPr>
          <p:nvPr>
            <p:ph type="body" idx="2"/>
          </p:nvPr>
        </p:nvSpPr>
        <p:spPr>
          <a:xfrm>
            <a:off x="471143" y="406400"/>
            <a:ext cx="8977658" cy="40011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Microsoft YaHei"/>
                <a:ea typeface="Microsoft YaHei"/>
                <a:cs typeface="Microsoft YaHei"/>
                <a:sym typeface="Microsoft YaHei"/>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Microsoft YaHei"/>
                <a:ea typeface="Microsoft YaHei"/>
                <a:cs typeface="Microsoft YaHei"/>
                <a:sym typeface="Microsoft YaHei"/>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137"/>
          <p:cNvSpPr/>
          <p:nvPr/>
        </p:nvSpPr>
        <p:spPr>
          <a:xfrm>
            <a:off x="201498" y="406400"/>
            <a:ext cx="144000" cy="400110"/>
          </a:xfrm>
          <a:prstGeom prst="rect">
            <a:avLst/>
          </a:prstGeom>
          <a:solidFill>
            <a:srgbClr val="1F3864"/>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s Cover">
  <p:cSld name="Slides Cover">
    <p:bg>
      <p:bgPr>
        <a:solidFill>
          <a:schemeClr val="lt1"/>
        </a:solidFill>
        <a:effectLst/>
      </p:bgPr>
    </p:bg>
    <p:spTree>
      <p:nvGrpSpPr>
        <p:cNvPr id="1" name="Shape 81"/>
        <p:cNvGrpSpPr/>
        <p:nvPr/>
      </p:nvGrpSpPr>
      <p:grpSpPr>
        <a:xfrm>
          <a:off x="0" y="0"/>
          <a:ext cx="0" cy="0"/>
          <a:chOff x="0" y="0"/>
          <a:chExt cx="0" cy="0"/>
        </a:xfrm>
      </p:grpSpPr>
      <p:pic>
        <p:nvPicPr>
          <p:cNvPr id="82" name="Google Shape;82;p13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3" name="Google Shape;83;p138"/>
          <p:cNvSpPr txBox="1">
            <a:spLocks noGrp="1"/>
          </p:cNvSpPr>
          <p:nvPr>
            <p:ph type="body" idx="1"/>
          </p:nvPr>
        </p:nvSpPr>
        <p:spPr>
          <a:xfrm>
            <a:off x="2513012" y="2746855"/>
            <a:ext cx="7165976" cy="37226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100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138"/>
          <p:cNvSpPr txBox="1">
            <a:spLocks noGrp="1"/>
          </p:cNvSpPr>
          <p:nvPr>
            <p:ph type="body" idx="2"/>
          </p:nvPr>
        </p:nvSpPr>
        <p:spPr>
          <a:xfrm>
            <a:off x="2513012" y="3459481"/>
            <a:ext cx="7165976" cy="29972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2pPr>
            <a:lvl3pPr marL="1371600" marR="0" lvl="2"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3pPr>
            <a:lvl4pPr marL="1828800" marR="0" lvl="3"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4pPr>
            <a:lvl5pPr marL="2286000" marR="0" lvl="4" indent="-228600" algn="l" rtl="0">
              <a:lnSpc>
                <a:spcPct val="90000"/>
              </a:lnSpc>
              <a:spcBef>
                <a:spcPts val="500"/>
              </a:spcBef>
              <a:spcAft>
                <a:spcPts val="0"/>
              </a:spcAft>
              <a:buClr>
                <a:schemeClr val="lt1"/>
              </a:buClr>
              <a:buSzPts val="4400"/>
              <a:buFont typeface="Arial"/>
              <a:buNone/>
              <a:defRPr sz="4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图文排版">
  <p:cSld name="图文排版">
    <p:spTree>
      <p:nvGrpSpPr>
        <p:cNvPr id="1" name="Shape 85"/>
        <p:cNvGrpSpPr/>
        <p:nvPr/>
      </p:nvGrpSpPr>
      <p:grpSpPr>
        <a:xfrm>
          <a:off x="0" y="0"/>
          <a:ext cx="0" cy="0"/>
          <a:chOff x="0" y="0"/>
          <a:chExt cx="0" cy="0"/>
        </a:xfrm>
      </p:grpSpPr>
      <p:sp>
        <p:nvSpPr>
          <p:cNvPr id="86" name="Google Shape;86;p139"/>
          <p:cNvSpPr txBox="1">
            <a:spLocks noGrp="1"/>
          </p:cNvSpPr>
          <p:nvPr>
            <p:ph type="sldNum" idx="12"/>
          </p:nvPr>
        </p:nvSpPr>
        <p:spPr>
          <a:xfrm>
            <a:off x="11652705" y="6546557"/>
            <a:ext cx="361335" cy="12761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39"/>
          <p:cNvSpPr txBox="1"/>
          <p:nvPr/>
        </p:nvSpPr>
        <p:spPr>
          <a:xfrm>
            <a:off x="402996" y="438090"/>
            <a:ext cx="4648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rgbClr val="002060"/>
              </a:solidFill>
              <a:latin typeface="Microsoft YaHei"/>
              <a:ea typeface="Microsoft YaHei"/>
              <a:cs typeface="Microsoft YaHei"/>
              <a:sym typeface="Microsoft YaHei"/>
            </a:endParaRPr>
          </a:p>
        </p:txBody>
      </p:sp>
      <p:sp>
        <p:nvSpPr>
          <p:cNvPr id="88" name="Google Shape;88;p139"/>
          <p:cNvSpPr txBox="1">
            <a:spLocks noGrp="1"/>
          </p:cNvSpPr>
          <p:nvPr>
            <p:ph type="body" idx="1"/>
          </p:nvPr>
        </p:nvSpPr>
        <p:spPr>
          <a:xfrm>
            <a:off x="471143" y="1563698"/>
            <a:ext cx="6704357" cy="4799031"/>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139"/>
          <p:cNvSpPr txBox="1">
            <a:spLocks noGrp="1"/>
          </p:cNvSpPr>
          <p:nvPr>
            <p:ph type="body" idx="2"/>
          </p:nvPr>
        </p:nvSpPr>
        <p:spPr>
          <a:xfrm>
            <a:off x="471143" y="406400"/>
            <a:ext cx="8977658" cy="40011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Microsoft YaHei"/>
                <a:ea typeface="Microsoft YaHei"/>
                <a:cs typeface="Microsoft YaHei"/>
                <a:sym typeface="Microsoft YaHei"/>
              </a:defRPr>
            </a:lvl2pPr>
            <a:lvl3pPr marL="1371600" marR="0" lvl="2"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Microsoft YaHei"/>
                <a:ea typeface="Microsoft YaHei"/>
                <a:cs typeface="Microsoft YaHei"/>
                <a:sym typeface="Microsoft YaHei"/>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4pPr>
            <a:lvl5pPr marL="2286000" marR="0" lvl="4"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0" name="Google Shape;90;p139"/>
          <p:cNvSpPr/>
          <p:nvPr/>
        </p:nvSpPr>
        <p:spPr>
          <a:xfrm>
            <a:off x="201498" y="406400"/>
            <a:ext cx="144000" cy="400110"/>
          </a:xfrm>
          <a:prstGeom prst="rect">
            <a:avLst/>
          </a:prstGeom>
          <a:solidFill>
            <a:srgbClr val="1F3864"/>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91" name="Google Shape;91;p139"/>
          <p:cNvSpPr>
            <a:spLocks noGrp="1"/>
          </p:cNvSpPr>
          <p:nvPr>
            <p:ph type="pic" idx="3"/>
          </p:nvPr>
        </p:nvSpPr>
        <p:spPr>
          <a:xfrm>
            <a:off x="7442199" y="1563698"/>
            <a:ext cx="4210505" cy="4799031"/>
          </a:xfrm>
          <a:prstGeom prst="rect">
            <a:avLst/>
          </a:prstGeom>
          <a:noFill/>
          <a:ln>
            <a:noFill/>
          </a:ln>
        </p:spPr>
      </p:sp>
      <p:sp>
        <p:nvSpPr>
          <p:cNvPr id="92" name="Google Shape;92;p139"/>
          <p:cNvSpPr txBox="1"/>
          <p:nvPr/>
        </p:nvSpPr>
        <p:spPr>
          <a:xfrm>
            <a:off x="9639300" y="-3175"/>
            <a:ext cx="2628900" cy="12157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C000"/>
                </a:solidFill>
                <a:latin typeface="Century Gothic"/>
                <a:ea typeface="Century Gothic"/>
                <a:cs typeface="Century Gothic"/>
                <a:sym typeface="Century Gothic"/>
              </a:rPr>
              <a:t>IWCE 2020</a:t>
            </a:r>
            <a:endParaRPr/>
          </a:p>
          <a:p>
            <a:pPr marL="0" marR="0" lvl="0" indent="0" algn="ctr" rtl="0">
              <a:lnSpc>
                <a:spcPct val="100000"/>
              </a:lnSpc>
              <a:spcBef>
                <a:spcPts val="0"/>
              </a:spcBef>
              <a:spcAft>
                <a:spcPts val="0"/>
              </a:spcAft>
              <a:buNone/>
            </a:pPr>
            <a:r>
              <a:rPr lang="en-US" sz="1050" b="0" i="1" u="none" strike="noStrike" cap="none">
                <a:solidFill>
                  <a:srgbClr val="FFC000"/>
                </a:solidFill>
                <a:latin typeface="Century Gothic"/>
                <a:ea typeface="Century Gothic"/>
                <a:cs typeface="Century Gothic"/>
                <a:sym typeface="Century Gothic"/>
              </a:rPr>
              <a:t>International Workshop on Computing Education</a:t>
            </a:r>
            <a:endParaRPr/>
          </a:p>
          <a:p>
            <a:pPr marL="0" marR="0" lvl="0" indent="0" algn="ctr" rtl="0">
              <a:lnSpc>
                <a:spcPct val="100000"/>
              </a:lnSpc>
              <a:spcBef>
                <a:spcPts val="0"/>
              </a:spcBef>
              <a:spcAft>
                <a:spcPts val="0"/>
              </a:spcAft>
              <a:buNone/>
            </a:pPr>
            <a:r>
              <a:rPr lang="en-US" sz="1400" b="0" i="0" u="none" strike="noStrike" cap="none">
                <a:solidFill>
                  <a:srgbClr val="FFC000"/>
                </a:solidFill>
                <a:latin typeface="Century Gothic"/>
                <a:ea typeface="Century Gothic"/>
                <a:cs typeface="Century Gothic"/>
                <a:sym typeface="Century Gothic"/>
              </a:rPr>
              <a:t>August 22</a:t>
            </a:r>
            <a:endParaRPr sz="1400" b="0" i="0" u="none" strike="noStrike" cap="none">
              <a:solidFill>
                <a:srgbClr val="FFC000"/>
              </a:solidFill>
              <a:latin typeface="Century Gothic"/>
              <a:ea typeface="Century Gothic"/>
              <a:cs typeface="Century Gothic"/>
              <a:sym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页">
  <p:cSld name="空白页">
    <p:spTree>
      <p:nvGrpSpPr>
        <p:cNvPr id="1" name="Shape 93"/>
        <p:cNvGrpSpPr/>
        <p:nvPr/>
      </p:nvGrpSpPr>
      <p:grpSpPr>
        <a:xfrm>
          <a:off x="0" y="0"/>
          <a:ext cx="0" cy="0"/>
          <a:chOff x="0" y="0"/>
          <a:chExt cx="0" cy="0"/>
        </a:xfrm>
      </p:grpSpPr>
      <p:sp>
        <p:nvSpPr>
          <p:cNvPr id="94" name="Google Shape;94;p140"/>
          <p:cNvSpPr txBox="1">
            <a:spLocks noGrp="1"/>
          </p:cNvSpPr>
          <p:nvPr>
            <p:ph type="sldNum" idx="12"/>
          </p:nvPr>
        </p:nvSpPr>
        <p:spPr>
          <a:xfrm>
            <a:off x="11652705" y="6546557"/>
            <a:ext cx="361335" cy="12761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None/>
              <a:defRPr sz="1000" b="0" i="0" u="none" strike="noStrike" cap="none">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40"/>
          <p:cNvSpPr txBox="1"/>
          <p:nvPr/>
        </p:nvSpPr>
        <p:spPr>
          <a:xfrm>
            <a:off x="402996" y="438090"/>
            <a:ext cx="4648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rgbClr val="002060"/>
              </a:solidFill>
              <a:latin typeface="Microsoft YaHei"/>
              <a:ea typeface="Microsoft YaHei"/>
              <a:cs typeface="Microsoft YaHei"/>
              <a:sym typeface="Microsoft YaHei"/>
            </a:endParaRPr>
          </a:p>
        </p:txBody>
      </p:sp>
      <p:sp>
        <p:nvSpPr>
          <p:cNvPr id="96" name="Google Shape;96;p140"/>
          <p:cNvSpPr txBox="1"/>
          <p:nvPr/>
        </p:nvSpPr>
        <p:spPr>
          <a:xfrm>
            <a:off x="9639300" y="-3175"/>
            <a:ext cx="2628900" cy="12157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FFC000"/>
                </a:solidFill>
                <a:latin typeface="Century Gothic"/>
                <a:ea typeface="Century Gothic"/>
                <a:cs typeface="Century Gothic"/>
                <a:sym typeface="Century Gothic"/>
              </a:rPr>
              <a:t>IWCE 2020</a:t>
            </a:r>
            <a:endParaRPr/>
          </a:p>
          <a:p>
            <a:pPr marL="0" marR="0" lvl="0" indent="0" algn="ctr" rtl="0">
              <a:lnSpc>
                <a:spcPct val="100000"/>
              </a:lnSpc>
              <a:spcBef>
                <a:spcPts val="0"/>
              </a:spcBef>
              <a:spcAft>
                <a:spcPts val="0"/>
              </a:spcAft>
              <a:buNone/>
            </a:pPr>
            <a:r>
              <a:rPr lang="en-US" sz="1050" b="0" i="1" u="none" strike="noStrike" cap="none">
                <a:solidFill>
                  <a:srgbClr val="FFC000"/>
                </a:solidFill>
                <a:latin typeface="Century Gothic"/>
                <a:ea typeface="Century Gothic"/>
                <a:cs typeface="Century Gothic"/>
                <a:sym typeface="Century Gothic"/>
              </a:rPr>
              <a:t>International Workshop on Computing Education</a:t>
            </a:r>
            <a:endParaRPr/>
          </a:p>
          <a:p>
            <a:pPr marL="0" marR="0" lvl="0" indent="0" algn="ctr" rtl="0">
              <a:lnSpc>
                <a:spcPct val="100000"/>
              </a:lnSpc>
              <a:spcBef>
                <a:spcPts val="0"/>
              </a:spcBef>
              <a:spcAft>
                <a:spcPts val="0"/>
              </a:spcAft>
              <a:buNone/>
            </a:pPr>
            <a:r>
              <a:rPr lang="en-US" sz="1400" b="0" i="0" u="none" strike="noStrike" cap="none">
                <a:solidFill>
                  <a:srgbClr val="FFC000"/>
                </a:solidFill>
                <a:latin typeface="Century Gothic"/>
                <a:ea typeface="Century Gothic"/>
                <a:cs typeface="Century Gothic"/>
                <a:sym typeface="Century Gothic"/>
              </a:rPr>
              <a:t>August 22</a:t>
            </a:r>
            <a:endParaRPr sz="1400" b="0" i="0" u="none" strike="noStrike" cap="none">
              <a:solidFill>
                <a:srgbClr val="FFC000"/>
              </a:solidFill>
              <a:latin typeface="Century Gothic"/>
              <a:ea typeface="Century Gothic"/>
              <a:cs typeface="Century Gothic"/>
              <a:sym typeface="Century Gothic"/>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 Cover">
  <p:cSld name="Back Cover">
    <p:spTree>
      <p:nvGrpSpPr>
        <p:cNvPr id="1" name="Shape 97"/>
        <p:cNvGrpSpPr/>
        <p:nvPr/>
      </p:nvGrpSpPr>
      <p:grpSpPr>
        <a:xfrm>
          <a:off x="0" y="0"/>
          <a:ext cx="0" cy="0"/>
          <a:chOff x="0" y="0"/>
          <a:chExt cx="0" cy="0"/>
        </a:xfrm>
      </p:grpSpPr>
      <p:pic>
        <p:nvPicPr>
          <p:cNvPr id="98" name="Google Shape;98;p14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141"/>
          <p:cNvSpPr txBox="1">
            <a:spLocks noGrp="1"/>
          </p:cNvSpPr>
          <p:nvPr>
            <p:ph type="body" idx="1"/>
          </p:nvPr>
        </p:nvSpPr>
        <p:spPr>
          <a:xfrm>
            <a:off x="4510976" y="2750508"/>
            <a:ext cx="3170048" cy="678492"/>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4400"/>
              <a:buFont typeface="Arial"/>
              <a:buNone/>
              <a:defRPr sz="44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9"/>
        <p:cNvGrpSpPr/>
        <p:nvPr/>
      </p:nvGrpSpPr>
      <p:grpSpPr>
        <a:xfrm>
          <a:off x="0" y="0"/>
          <a:ext cx="0" cy="0"/>
          <a:chOff x="0" y="0"/>
          <a:chExt cx="0" cy="0"/>
        </a:xfrm>
      </p:grpSpPr>
      <p:sp>
        <p:nvSpPr>
          <p:cNvPr id="20" name="Google Shape;20;p7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chemeClr val="dk1"/>
              </a:buClr>
              <a:buSzPts val="3200"/>
              <a:buNone/>
              <a:defRPr>
                <a:latin typeface="Arial"/>
                <a:ea typeface="Arial"/>
                <a:cs typeface="Arial"/>
                <a:sym typeface="Arial"/>
              </a:defRPr>
            </a:lvl1pPr>
            <a:lvl2pPr lvl="1" algn="ctr">
              <a:lnSpc>
                <a:spcPct val="100000"/>
              </a:lnSpc>
              <a:spcBef>
                <a:spcPts val="560"/>
              </a:spcBef>
              <a:spcAft>
                <a:spcPts val="0"/>
              </a:spcAft>
              <a:buClr>
                <a:schemeClr val="accent1"/>
              </a:buClr>
              <a:buSzPts val="2800"/>
              <a:buNone/>
              <a:defRPr/>
            </a:lvl2pPr>
            <a:lvl3pPr lvl="2" algn="ctr">
              <a:lnSpc>
                <a:spcPct val="100000"/>
              </a:lnSpc>
              <a:spcBef>
                <a:spcPts val="480"/>
              </a:spcBef>
              <a:spcAft>
                <a:spcPts val="0"/>
              </a:spcAft>
              <a:buClr>
                <a:schemeClr val="accent2"/>
              </a:buClr>
              <a:buSzPts val="2400"/>
              <a:buNone/>
              <a:defRPr/>
            </a:lvl3pPr>
            <a:lvl4pPr lvl="3" algn="ctr">
              <a:lnSpc>
                <a:spcPct val="100000"/>
              </a:lnSpc>
              <a:spcBef>
                <a:spcPts val="400"/>
              </a:spcBef>
              <a:spcAft>
                <a:spcPts val="0"/>
              </a:spcAft>
              <a:buClr>
                <a:schemeClr val="accent4"/>
              </a:buClr>
              <a:buSzPts val="2000"/>
              <a:buNone/>
              <a:defRPr/>
            </a:lvl4pPr>
            <a:lvl5pPr lvl="4" algn="ctr">
              <a:lnSpc>
                <a:spcPct val="100000"/>
              </a:lnSpc>
              <a:spcBef>
                <a:spcPts val="400"/>
              </a:spcBef>
              <a:spcAft>
                <a:spcPts val="0"/>
              </a:spcAft>
              <a:buClr>
                <a:schemeClr val="accent3"/>
              </a:buClr>
              <a:buSzPts val="2000"/>
              <a:buNone/>
              <a:defRPr/>
            </a:lvl5pPr>
            <a:lvl6pPr lvl="5" algn="ctr">
              <a:lnSpc>
                <a:spcPct val="100000"/>
              </a:lnSpc>
              <a:spcBef>
                <a:spcPts val="400"/>
              </a:spcBef>
              <a:spcAft>
                <a:spcPts val="0"/>
              </a:spcAft>
              <a:buClr>
                <a:schemeClr val="dk1"/>
              </a:buClr>
              <a:buSzPts val="2000"/>
              <a:buNone/>
              <a:defRPr/>
            </a:lvl6pPr>
            <a:lvl7pPr lvl="6" algn="ctr">
              <a:lnSpc>
                <a:spcPct val="100000"/>
              </a:lnSpc>
              <a:spcBef>
                <a:spcPts val="400"/>
              </a:spcBef>
              <a:spcAft>
                <a:spcPts val="0"/>
              </a:spcAft>
              <a:buClr>
                <a:schemeClr val="dk1"/>
              </a:buClr>
              <a:buSzPts val="2000"/>
              <a:buNone/>
              <a:defRPr/>
            </a:lvl7pPr>
            <a:lvl8pPr lvl="7" algn="ctr">
              <a:lnSpc>
                <a:spcPct val="100000"/>
              </a:lnSpc>
              <a:spcBef>
                <a:spcPts val="400"/>
              </a:spcBef>
              <a:spcAft>
                <a:spcPts val="0"/>
              </a:spcAft>
              <a:buClr>
                <a:schemeClr val="dk1"/>
              </a:buClr>
              <a:buSzPts val="2000"/>
              <a:buNone/>
              <a:defRPr/>
            </a:lvl8pPr>
            <a:lvl9pPr lvl="8" algn="ctr">
              <a:lnSpc>
                <a:spcPct val="100000"/>
              </a:lnSpc>
              <a:spcBef>
                <a:spcPts val="400"/>
              </a:spcBef>
              <a:spcAft>
                <a:spcPts val="0"/>
              </a:spcAft>
              <a:buClr>
                <a:schemeClr val="dk1"/>
              </a:buClr>
              <a:buSzPts val="2000"/>
              <a:buNone/>
              <a:defRPr/>
            </a:lvl9pPr>
          </a:lstStyle>
          <a:p>
            <a:endParaRPr/>
          </a:p>
        </p:txBody>
      </p:sp>
      <p:sp>
        <p:nvSpPr>
          <p:cNvPr id="22" name="Google Shape;22;p7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s" type="obj">
  <p:cSld name="OBJECT">
    <p:bg>
      <p:bgPr>
        <a:solidFill>
          <a:schemeClr val="lt2"/>
        </a:solidFill>
        <a:effectLst/>
      </p:bgPr>
    </p:bg>
    <p:spTree>
      <p:nvGrpSpPr>
        <p:cNvPr id="1" name="Shape 23"/>
        <p:cNvGrpSpPr/>
        <p:nvPr/>
      </p:nvGrpSpPr>
      <p:grpSpPr>
        <a:xfrm>
          <a:off x="0" y="0"/>
          <a:ext cx="0" cy="0"/>
          <a:chOff x="0" y="0"/>
          <a:chExt cx="0" cy="0"/>
        </a:xfrm>
      </p:grpSpPr>
      <p:sp>
        <p:nvSpPr>
          <p:cNvPr id="24" name="Google Shape;24;p7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Open Sans"/>
                <a:ea typeface="Open Sans"/>
                <a:cs typeface="Open Sans"/>
                <a:sym typeface="Open Sans"/>
              </a:defRPr>
            </a:lvl1pPr>
            <a:lvl2pPr marL="914400" lvl="1" indent="-406400" algn="l">
              <a:lnSpc>
                <a:spcPct val="100000"/>
              </a:lnSpc>
              <a:spcBef>
                <a:spcPts val="560"/>
              </a:spcBef>
              <a:spcAft>
                <a:spcPts val="0"/>
              </a:spcAft>
              <a:buClr>
                <a:schemeClr val="accent1"/>
              </a:buClr>
              <a:buSzPts val="2800"/>
              <a:buChar char="–"/>
              <a:defRPr>
                <a:solidFill>
                  <a:schemeClr val="accent1"/>
                </a:solidFill>
                <a:latin typeface="Open Sans"/>
                <a:ea typeface="Open Sans"/>
                <a:cs typeface="Open Sans"/>
                <a:sym typeface="Open Sans"/>
              </a:defRPr>
            </a:lvl2pPr>
            <a:lvl3pPr marL="1371600" lvl="2" indent="-381000" algn="l">
              <a:lnSpc>
                <a:spcPct val="100000"/>
              </a:lnSpc>
              <a:spcBef>
                <a:spcPts val="480"/>
              </a:spcBef>
              <a:spcAft>
                <a:spcPts val="0"/>
              </a:spcAft>
              <a:buClr>
                <a:schemeClr val="accent2"/>
              </a:buClr>
              <a:buSzPts val="2400"/>
              <a:buChar char="•"/>
              <a:defRPr>
                <a:latin typeface="Open Sans"/>
                <a:ea typeface="Open Sans"/>
                <a:cs typeface="Open Sans"/>
                <a:sym typeface="Open Sans"/>
              </a:defRPr>
            </a:lvl3pPr>
            <a:lvl4pPr marL="1828800" lvl="3" indent="-355600" algn="l">
              <a:lnSpc>
                <a:spcPct val="100000"/>
              </a:lnSpc>
              <a:spcBef>
                <a:spcPts val="400"/>
              </a:spcBef>
              <a:spcAft>
                <a:spcPts val="0"/>
              </a:spcAft>
              <a:buClr>
                <a:schemeClr val="accent4"/>
              </a:buClr>
              <a:buSzPts val="2000"/>
              <a:buChar char="–"/>
              <a:defRPr>
                <a:latin typeface="Open Sans"/>
                <a:ea typeface="Open Sans"/>
                <a:cs typeface="Open Sans"/>
                <a:sym typeface="Open Sans"/>
              </a:defRPr>
            </a:lvl4pPr>
            <a:lvl5pPr marL="2286000" lvl="4" indent="-355600" algn="l">
              <a:lnSpc>
                <a:spcPct val="100000"/>
              </a:lnSpc>
              <a:spcBef>
                <a:spcPts val="400"/>
              </a:spcBef>
              <a:spcAft>
                <a:spcPts val="0"/>
              </a:spcAft>
              <a:buClr>
                <a:schemeClr val="accent3"/>
              </a:buClr>
              <a:buSzPts val="2000"/>
              <a:buChar char="»"/>
              <a:defRPr>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7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7"/>
        <p:cNvGrpSpPr/>
        <p:nvPr/>
      </p:nvGrpSpPr>
      <p:grpSpPr>
        <a:xfrm>
          <a:off x="0" y="0"/>
          <a:ext cx="0" cy="0"/>
          <a:chOff x="0" y="0"/>
          <a:chExt cx="0" cy="0"/>
        </a:xfrm>
      </p:grpSpPr>
      <p:sp>
        <p:nvSpPr>
          <p:cNvPr id="28" name="Google Shape;28;p133"/>
          <p:cNvSpPr txBox="1"/>
          <p:nvPr/>
        </p:nvSpPr>
        <p:spPr>
          <a:xfrm>
            <a:off x="1265767" y="2105026"/>
            <a:ext cx="9956800"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000" b="0" i="0" u="none" strike="noStrike" cap="none">
              <a:solidFill>
                <a:srgbClr val="FF0000"/>
              </a:solidFill>
              <a:latin typeface="Courier New"/>
              <a:ea typeface="Courier New"/>
              <a:cs typeface="Courier New"/>
              <a:sym typeface="Courier New"/>
            </a:endParaRPr>
          </a:p>
        </p:txBody>
      </p:sp>
      <p:sp>
        <p:nvSpPr>
          <p:cNvPr id="29" name="Google Shape;29;p133"/>
          <p:cNvSpPr txBox="1"/>
          <p:nvPr/>
        </p:nvSpPr>
        <p:spPr>
          <a:xfrm>
            <a:off x="6029035" y="2105025"/>
            <a:ext cx="18473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0" i="0" u="none" strike="noStrike" cap="none">
              <a:solidFill>
                <a:srgbClr val="CC6600"/>
              </a:solidFill>
              <a:latin typeface="Comic Sans MS"/>
              <a:ea typeface="Comic Sans MS"/>
              <a:cs typeface="Comic Sans MS"/>
              <a:sym typeface="Comic Sans MS"/>
            </a:endParaRPr>
          </a:p>
        </p:txBody>
      </p:sp>
      <p:sp>
        <p:nvSpPr>
          <p:cNvPr id="30" name="Google Shape;30;p133"/>
          <p:cNvSpPr txBox="1">
            <a:spLocks noGrp="1"/>
          </p:cNvSpPr>
          <p:nvPr>
            <p:ph type="ctrTitle"/>
          </p:nvPr>
        </p:nvSpPr>
        <p:spPr>
          <a:xfrm>
            <a:off x="609600" y="228600"/>
            <a:ext cx="11277600" cy="1676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3"/>
          <p:cNvSpPr txBox="1">
            <a:spLocks noGrp="1"/>
          </p:cNvSpPr>
          <p:nvPr>
            <p:ph type="dt" idx="10"/>
          </p:nvPr>
        </p:nvSpPr>
        <p:spPr>
          <a:xfrm>
            <a:off x="357717" y="6096000"/>
            <a:ext cx="2540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80"/>
              </a:spcBef>
              <a:spcAft>
                <a:spcPts val="0"/>
              </a:spcAft>
              <a:buSzPts val="1400"/>
              <a:buNone/>
              <a:defRPr sz="1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133"/>
          <p:cNvSpPr txBox="1">
            <a:spLocks noGrp="1"/>
          </p:cNvSpPr>
          <p:nvPr>
            <p:ph type="ftr" idx="11"/>
          </p:nvPr>
        </p:nvSpPr>
        <p:spPr>
          <a:xfrm>
            <a:off x="2897718" y="6096000"/>
            <a:ext cx="6893983" cy="4572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13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5" name="Google Shape;35;p13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3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5"/>
          <p:cNvSpPr txBox="1">
            <a:spLocks noGrp="1"/>
          </p:cNvSpPr>
          <p:nvPr>
            <p:ph type="body" idx="1"/>
          </p:nvPr>
        </p:nvSpPr>
        <p:spPr>
          <a:xfrm>
            <a:off x="609600" y="1117600"/>
            <a:ext cx="5537200" cy="51308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2800"/>
            </a:lvl1pPr>
            <a:lvl2pPr marL="914400" lvl="1" indent="-406400" algn="l">
              <a:lnSpc>
                <a:spcPct val="100000"/>
              </a:lnSpc>
              <a:spcBef>
                <a:spcPts val="560"/>
              </a:spcBef>
              <a:spcAft>
                <a:spcPts val="0"/>
              </a:spcAft>
              <a:buSzPts val="2800"/>
              <a:buChar char="–"/>
              <a:defRPr sz="2400"/>
            </a:lvl2pPr>
            <a:lvl3pPr marL="1371600" lvl="2" indent="-381000" algn="l">
              <a:lnSpc>
                <a:spcPct val="100000"/>
              </a:lnSpc>
              <a:spcBef>
                <a:spcPts val="480"/>
              </a:spcBef>
              <a:spcAft>
                <a:spcPts val="0"/>
              </a:spcAft>
              <a:buSzPts val="2400"/>
              <a:buChar char="•"/>
              <a:defRPr sz="2000"/>
            </a:lvl3pPr>
            <a:lvl4pPr marL="1828800" lvl="3" indent="-355600" algn="l">
              <a:lnSpc>
                <a:spcPct val="100000"/>
              </a:lnSpc>
              <a:spcBef>
                <a:spcPts val="400"/>
              </a:spcBef>
              <a:spcAft>
                <a:spcPts val="0"/>
              </a:spcAft>
              <a:buSzPts val="2000"/>
              <a:buChar char="–"/>
              <a:defRPr sz="1800"/>
            </a:lvl4pPr>
            <a:lvl5pPr marL="2286000" lvl="4" indent="-355600" algn="l">
              <a:lnSpc>
                <a:spcPct val="100000"/>
              </a:lnSpc>
              <a:spcBef>
                <a:spcPts val="400"/>
              </a:spcBef>
              <a:spcAft>
                <a:spcPts val="0"/>
              </a:spcAft>
              <a:buSzPts val="2000"/>
              <a:buChar char="»"/>
              <a:defRPr sz="1800"/>
            </a:lvl5pPr>
            <a:lvl6pPr marL="2743200" lvl="5" indent="-355600" algn="l">
              <a:lnSpc>
                <a:spcPct val="100000"/>
              </a:lnSpc>
              <a:spcBef>
                <a:spcPts val="400"/>
              </a:spcBef>
              <a:spcAft>
                <a:spcPts val="0"/>
              </a:spcAft>
              <a:buSzPts val="2000"/>
              <a:buChar char="•"/>
              <a:defRPr sz="1800"/>
            </a:lvl6pPr>
            <a:lvl7pPr marL="3200400" lvl="6" indent="-355600" algn="l">
              <a:lnSpc>
                <a:spcPct val="100000"/>
              </a:lnSpc>
              <a:spcBef>
                <a:spcPts val="400"/>
              </a:spcBef>
              <a:spcAft>
                <a:spcPts val="0"/>
              </a:spcAft>
              <a:buSzPts val="2000"/>
              <a:buChar char="•"/>
              <a:defRPr sz="1800"/>
            </a:lvl7pPr>
            <a:lvl8pPr marL="3657600" lvl="7" indent="-355600" algn="l">
              <a:lnSpc>
                <a:spcPct val="100000"/>
              </a:lnSpc>
              <a:spcBef>
                <a:spcPts val="400"/>
              </a:spcBef>
              <a:spcAft>
                <a:spcPts val="0"/>
              </a:spcAft>
              <a:buSzPts val="2000"/>
              <a:buChar char="•"/>
              <a:defRPr sz="1800"/>
            </a:lvl8pPr>
            <a:lvl9pPr marL="4114800" lvl="8" indent="-355600" algn="l">
              <a:lnSpc>
                <a:spcPct val="100000"/>
              </a:lnSpc>
              <a:spcBef>
                <a:spcPts val="400"/>
              </a:spcBef>
              <a:spcAft>
                <a:spcPts val="0"/>
              </a:spcAft>
              <a:buSzPts val="2000"/>
              <a:buChar char="•"/>
              <a:defRPr sz="1800"/>
            </a:lvl9pPr>
          </a:lstStyle>
          <a:p>
            <a:endParaRPr/>
          </a:p>
        </p:txBody>
      </p:sp>
      <p:sp>
        <p:nvSpPr>
          <p:cNvPr id="39" name="Google Shape;39;p135"/>
          <p:cNvSpPr txBox="1">
            <a:spLocks noGrp="1"/>
          </p:cNvSpPr>
          <p:nvPr>
            <p:ph type="body" idx="2"/>
          </p:nvPr>
        </p:nvSpPr>
        <p:spPr>
          <a:xfrm>
            <a:off x="6350000" y="1117600"/>
            <a:ext cx="5537200" cy="51308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sz="2800"/>
            </a:lvl1pPr>
            <a:lvl2pPr marL="914400" lvl="1" indent="-406400" algn="l">
              <a:lnSpc>
                <a:spcPct val="100000"/>
              </a:lnSpc>
              <a:spcBef>
                <a:spcPts val="560"/>
              </a:spcBef>
              <a:spcAft>
                <a:spcPts val="0"/>
              </a:spcAft>
              <a:buSzPts val="2800"/>
              <a:buChar char="–"/>
              <a:defRPr sz="2400"/>
            </a:lvl2pPr>
            <a:lvl3pPr marL="1371600" lvl="2" indent="-381000" algn="l">
              <a:lnSpc>
                <a:spcPct val="100000"/>
              </a:lnSpc>
              <a:spcBef>
                <a:spcPts val="480"/>
              </a:spcBef>
              <a:spcAft>
                <a:spcPts val="0"/>
              </a:spcAft>
              <a:buSzPts val="2400"/>
              <a:buChar char="•"/>
              <a:defRPr sz="2000"/>
            </a:lvl3pPr>
            <a:lvl4pPr marL="1828800" lvl="3" indent="-355600" algn="l">
              <a:lnSpc>
                <a:spcPct val="100000"/>
              </a:lnSpc>
              <a:spcBef>
                <a:spcPts val="400"/>
              </a:spcBef>
              <a:spcAft>
                <a:spcPts val="0"/>
              </a:spcAft>
              <a:buSzPts val="2000"/>
              <a:buChar char="–"/>
              <a:defRPr sz="1800"/>
            </a:lvl4pPr>
            <a:lvl5pPr marL="2286000" lvl="4" indent="-355600" algn="l">
              <a:lnSpc>
                <a:spcPct val="100000"/>
              </a:lnSpc>
              <a:spcBef>
                <a:spcPts val="400"/>
              </a:spcBef>
              <a:spcAft>
                <a:spcPts val="0"/>
              </a:spcAft>
              <a:buSzPts val="2000"/>
              <a:buChar char="»"/>
              <a:defRPr sz="1800"/>
            </a:lvl5pPr>
            <a:lvl6pPr marL="2743200" lvl="5" indent="-355600" algn="l">
              <a:lnSpc>
                <a:spcPct val="100000"/>
              </a:lnSpc>
              <a:spcBef>
                <a:spcPts val="400"/>
              </a:spcBef>
              <a:spcAft>
                <a:spcPts val="0"/>
              </a:spcAft>
              <a:buSzPts val="2000"/>
              <a:buChar char="•"/>
              <a:defRPr sz="1800"/>
            </a:lvl6pPr>
            <a:lvl7pPr marL="3200400" lvl="6" indent="-355600" algn="l">
              <a:lnSpc>
                <a:spcPct val="100000"/>
              </a:lnSpc>
              <a:spcBef>
                <a:spcPts val="400"/>
              </a:spcBef>
              <a:spcAft>
                <a:spcPts val="0"/>
              </a:spcAft>
              <a:buSzPts val="2000"/>
              <a:buChar char="•"/>
              <a:defRPr sz="1800"/>
            </a:lvl7pPr>
            <a:lvl8pPr marL="3657600" lvl="7" indent="-355600" algn="l">
              <a:lnSpc>
                <a:spcPct val="100000"/>
              </a:lnSpc>
              <a:spcBef>
                <a:spcPts val="400"/>
              </a:spcBef>
              <a:spcAft>
                <a:spcPts val="0"/>
              </a:spcAft>
              <a:buSzPts val="2000"/>
              <a:buChar char="•"/>
              <a:defRPr sz="1800"/>
            </a:lvl8pPr>
            <a:lvl9pPr marL="4114800" lvl="8" indent="-355600" algn="l">
              <a:lnSpc>
                <a:spcPct val="100000"/>
              </a:lnSpc>
              <a:spcBef>
                <a:spcPts val="400"/>
              </a:spcBef>
              <a:spcAft>
                <a:spcPts val="0"/>
              </a:spcAft>
              <a:buSzPts val="2000"/>
              <a:buChar char="•"/>
              <a:defRPr sz="1800"/>
            </a:lvl9pPr>
          </a:lstStyle>
          <a:p>
            <a:endParaRPr/>
          </a:p>
        </p:txBody>
      </p:sp>
      <p:sp>
        <p:nvSpPr>
          <p:cNvPr id="40" name="Google Shape;40;p1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 name="Google Shape;41;p13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ullets">
  <p:cSld name="1_Bullets">
    <p:bg>
      <p:bgPr>
        <a:solidFill>
          <a:schemeClr val="lt2"/>
        </a:solidFill>
        <a:effectLst/>
      </p:bgPr>
    </p:bg>
    <p:spTree>
      <p:nvGrpSpPr>
        <p:cNvPr id="1" name="Shape 42"/>
        <p:cNvGrpSpPr/>
        <p:nvPr/>
      </p:nvGrpSpPr>
      <p:grpSpPr>
        <a:xfrm>
          <a:off x="0" y="0"/>
          <a:ext cx="0" cy="0"/>
          <a:chOff x="0" y="0"/>
          <a:chExt cx="0" cy="0"/>
        </a:xfrm>
      </p:grpSpPr>
      <p:sp>
        <p:nvSpPr>
          <p:cNvPr id="43" name="Google Shape;43;p8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 name="Google Shape;45;p85"/>
          <p:cNvSpPr txBox="1"/>
          <p:nvPr/>
        </p:nvSpPr>
        <p:spPr>
          <a:xfrm>
            <a:off x="609600" y="1524000"/>
            <a:ext cx="5215467" cy="47336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key steps in executing an instruction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(and solve) key problems as we try to execute instructions quickly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Idle resources 🡪 “pipelining”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Control Hazards 🡪 “speculation”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Data hazards 🡪 “forwarding”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x86 is terrible 🡪 “micro ops”</a:t>
            </a:r>
            <a:endParaRPr sz="1800" b="0" i="0" u="none" strike="noStrike" cap="none">
              <a:solidFill>
                <a:srgbClr val="0169A0"/>
              </a:solidFill>
              <a:latin typeface="Calibri"/>
              <a:ea typeface="Calibri"/>
              <a:cs typeface="Calibri"/>
              <a:sym typeface="Calibri"/>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Push for more performance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Deeper pipelining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Exploiting instruction-level parallelism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See how these lesson apply in a modern processor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Learn how to exploit them in software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6" name="Google Shape;46;p85"/>
          <p:cNvSpPr txBox="1">
            <a:spLocks noGrp="1"/>
          </p:cNvSpPr>
          <p:nvPr>
            <p:ph type="body" idx="1"/>
          </p:nvPr>
        </p:nvSpPr>
        <p:spPr>
          <a:xfrm>
            <a:off x="5951538" y="1524000"/>
            <a:ext cx="5630862" cy="47339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scribed Figure">
  <p:cSld name="Described Figure">
    <p:bg>
      <p:bgPr>
        <a:solidFill>
          <a:schemeClr val="lt2"/>
        </a:solidFill>
        <a:effectLst/>
      </p:bgPr>
    </p:bg>
    <p:spTree>
      <p:nvGrpSpPr>
        <p:cNvPr id="1" name="Shape 47"/>
        <p:cNvGrpSpPr/>
        <p:nvPr/>
      </p:nvGrpSpPr>
      <p:grpSpPr>
        <a:xfrm>
          <a:off x="0" y="0"/>
          <a:ext cx="0" cy="0"/>
          <a:chOff x="0" y="0"/>
          <a:chExt cx="0" cy="0"/>
        </a:xfrm>
      </p:grpSpPr>
      <p:sp>
        <p:nvSpPr>
          <p:cNvPr id="48" name="Google Shape;48;p8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6"/>
          <p:cNvSpPr txBox="1">
            <a:spLocks noGrp="1"/>
          </p:cNvSpPr>
          <p:nvPr>
            <p:ph type="body" idx="1"/>
          </p:nvPr>
        </p:nvSpPr>
        <p:spPr>
          <a:xfrm>
            <a:off x="609600" y="1447799"/>
            <a:ext cx="5334000" cy="4678365"/>
          </a:xfrm>
          <a:prstGeom prst="rect">
            <a:avLst/>
          </a:prstGeom>
          <a:noFill/>
          <a:ln>
            <a:noFill/>
          </a:ln>
        </p:spPr>
        <p:txBody>
          <a:bodyPr spcFirstLastPara="1" wrap="square" lIns="91425" tIns="45700" rIns="91425" bIns="45700" anchor="ctr" anchorCtr="0">
            <a:normAutofit/>
          </a:bodyPr>
          <a:lstStyle>
            <a:lvl1pPr marL="457200" lvl="0" indent="-406400" algn="l">
              <a:lnSpc>
                <a:spcPct val="100000"/>
              </a:lnSpc>
              <a:spcBef>
                <a:spcPts val="560"/>
              </a:spcBef>
              <a:spcAft>
                <a:spcPts val="0"/>
              </a:spcAft>
              <a:buClr>
                <a:schemeClr val="dk1"/>
              </a:buClr>
              <a:buSzPts val="2800"/>
              <a:buChar char="•"/>
              <a:defRPr sz="2800">
                <a:solidFill>
                  <a:schemeClr val="dk1"/>
                </a:solidFill>
                <a:latin typeface="Calibri"/>
                <a:ea typeface="Calibri"/>
                <a:cs typeface="Calibri"/>
                <a:sym typeface="Calibri"/>
              </a:defRPr>
            </a:lvl1pPr>
            <a:lvl2pPr marL="914400" lvl="1" indent="-381000" algn="l">
              <a:lnSpc>
                <a:spcPct val="100000"/>
              </a:lnSpc>
              <a:spcBef>
                <a:spcPts val="480"/>
              </a:spcBef>
              <a:spcAft>
                <a:spcPts val="0"/>
              </a:spcAft>
              <a:buClr>
                <a:srgbClr val="0169A0"/>
              </a:buClr>
              <a:buSzPts val="2400"/>
              <a:buChar char="–"/>
              <a:defRPr sz="2400">
                <a:solidFill>
                  <a:srgbClr val="0169A0"/>
                </a:solidFill>
                <a:latin typeface="Calibri"/>
                <a:ea typeface="Calibri"/>
                <a:cs typeface="Calibri"/>
                <a:sym typeface="Calibri"/>
              </a:defRPr>
            </a:lvl2pPr>
            <a:lvl3pPr marL="1371600" lvl="2" indent="-355600" algn="l">
              <a:lnSpc>
                <a:spcPct val="100000"/>
              </a:lnSpc>
              <a:spcBef>
                <a:spcPts val="400"/>
              </a:spcBef>
              <a:spcAft>
                <a:spcPts val="0"/>
              </a:spcAft>
              <a:buClr>
                <a:schemeClr val="accent2"/>
              </a:buClr>
              <a:buSzPts val="2000"/>
              <a:buChar char="•"/>
              <a:defRPr sz="2000">
                <a:latin typeface="Calibri"/>
                <a:ea typeface="Calibri"/>
                <a:cs typeface="Calibri"/>
                <a:sym typeface="Calibri"/>
              </a:defRPr>
            </a:lvl3pPr>
            <a:lvl4pPr marL="1828800" lvl="3" indent="-342900" algn="l">
              <a:lnSpc>
                <a:spcPct val="100000"/>
              </a:lnSpc>
              <a:spcBef>
                <a:spcPts val="360"/>
              </a:spcBef>
              <a:spcAft>
                <a:spcPts val="0"/>
              </a:spcAft>
              <a:buClr>
                <a:schemeClr val="accent4"/>
              </a:buClr>
              <a:buSzPts val="1800"/>
              <a:buChar char="–"/>
              <a:defRPr sz="1800">
                <a:latin typeface="Calibri"/>
                <a:ea typeface="Calibri"/>
                <a:cs typeface="Calibri"/>
                <a:sym typeface="Calibri"/>
              </a:defRPr>
            </a:lvl4pPr>
            <a:lvl5pPr marL="2286000" lvl="4" indent="-342900" algn="l">
              <a:lnSpc>
                <a:spcPct val="100000"/>
              </a:lnSpc>
              <a:spcBef>
                <a:spcPts val="360"/>
              </a:spcBef>
              <a:spcAft>
                <a:spcPts val="0"/>
              </a:spcAft>
              <a:buClr>
                <a:schemeClr val="accent3"/>
              </a:buClr>
              <a:buSzPts val="1800"/>
              <a:buChar char="»"/>
              <a:defRPr sz="180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uble Trouble Large">
  <p:cSld name="Double Trouble Large">
    <p:bg>
      <p:bgPr>
        <a:solidFill>
          <a:schemeClr val="lt2"/>
        </a:solidFill>
        <a:effectLst/>
      </p:bgPr>
    </p:bg>
    <p:spTree>
      <p:nvGrpSpPr>
        <p:cNvPr id="1" name="Shape 50"/>
        <p:cNvGrpSpPr/>
        <p:nvPr/>
      </p:nvGrpSpPr>
      <p:grpSpPr>
        <a:xfrm>
          <a:off x="0" y="0"/>
          <a:ext cx="0" cy="0"/>
          <a:chOff x="0" y="0"/>
          <a:chExt cx="0" cy="0"/>
        </a:xfrm>
      </p:grpSpPr>
      <p:sp>
        <p:nvSpPr>
          <p:cNvPr id="51" name="Google Shape;51;p87"/>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52" name="Google Shape;52;p8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body" idx="1"/>
          </p:nvPr>
        </p:nvSpPr>
        <p:spPr>
          <a:xfrm>
            <a:off x="609599" y="1524000"/>
            <a:ext cx="5333999"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87"/>
          <p:cNvSpPr txBox="1">
            <a:spLocks noGrp="1"/>
          </p:cNvSpPr>
          <p:nvPr>
            <p:ph type="body" idx="2"/>
          </p:nvPr>
        </p:nvSpPr>
        <p:spPr>
          <a:xfrm>
            <a:off x="6248400" y="1524000"/>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87"/>
          <p:cNvSpPr txBox="1">
            <a:spLocks noGrp="1"/>
          </p:cNvSpPr>
          <p:nvPr>
            <p:ph type="body" idx="3"/>
          </p:nvPr>
        </p:nvSpPr>
        <p:spPr>
          <a:xfrm>
            <a:off x="609601"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6" name="Google Shape;56;p87"/>
          <p:cNvSpPr txBox="1">
            <a:spLocks noGrp="1"/>
          </p:cNvSpPr>
          <p:nvPr>
            <p:ph type="body" idx="4"/>
          </p:nvPr>
        </p:nvSpPr>
        <p:spPr>
          <a:xfrm>
            <a:off x="6248399"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400"/>
              <a:buFont typeface="Calibri"/>
              <a:buNone/>
              <a:defRPr sz="4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2"/>
          <p:cNvSpPr txBox="1"/>
          <p:nvPr/>
        </p:nvSpPr>
        <p:spPr>
          <a:xfrm>
            <a:off x="11582424" y="6400800"/>
            <a:ext cx="4571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Open Sans"/>
                <a:ea typeface="Open Sans"/>
                <a:cs typeface="Open Sans"/>
                <a:sym typeface="Open Sans"/>
              </a:rPr>
              <a:t>‹#›</a:t>
            </a:fld>
            <a:endParaRPr sz="1800" b="0" i="0" u="none" strike="noStrike" cap="none">
              <a:solidFill>
                <a:schemeClr val="dk1"/>
              </a:solidFill>
              <a:latin typeface="Open Sans"/>
              <a:ea typeface="Open Sans"/>
              <a:cs typeface="Open Sans"/>
              <a:sym typeface="Open Sans"/>
            </a:endParaRPr>
          </a:p>
        </p:txBody>
      </p:sp>
      <p:pic>
        <p:nvPicPr>
          <p:cNvPr id="13" name="Google Shape;13;p72"/>
          <p:cNvPicPr preferRelativeResize="0"/>
          <p:nvPr/>
        </p:nvPicPr>
        <p:blipFill rotWithShape="1">
          <a:blip r:embed="rId16">
            <a:alphaModFix/>
          </a:blip>
          <a:srcRect/>
          <a:stretch/>
        </p:blipFill>
        <p:spPr>
          <a:xfrm>
            <a:off x="89647" y="6400800"/>
            <a:ext cx="1815353" cy="39431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36"/>
          <p:cNvSpPr/>
          <p:nvPr/>
        </p:nvSpPr>
        <p:spPr>
          <a:xfrm>
            <a:off x="9711159" y="4757195"/>
            <a:ext cx="2326512" cy="194454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sites.google.com/ucsd.edu/cse8afa23/hom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sites.google.com/ucsd.edu/cse8afa23/hom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www.meetyourpersonaltrainer.com.au/articl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www.meetyourpersonaltrainer.com.au/articl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protocol.com/newsletters/protocol-enterprise/microsoft-ignite-defender-copilot-mobileye"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hyperlink" Target="https://www.cnbc.com/2023/05/30/everyone-is-a-programmer-with-generative-ai-nvidia-ceo-.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blog/2023-06-13-survey-reveals-ais-impact-on-the-developer-experience/" TargetMode="External"/><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2" name="Picture 11">
            <a:extLst>
              <a:ext uri="{FF2B5EF4-FFF2-40B4-BE49-F238E27FC236}">
                <a16:creationId xmlns:a16="http://schemas.microsoft.com/office/drawing/2014/main" id="{C4E97436-ECF1-3E82-094B-79455C5504D7}"/>
              </a:ext>
            </a:extLst>
          </p:cNvPr>
          <p:cNvPicPr>
            <a:picLocks noChangeAspect="1"/>
          </p:cNvPicPr>
          <p:nvPr/>
        </p:nvPicPr>
        <p:blipFill>
          <a:blip r:embed="rId3"/>
          <a:stretch>
            <a:fillRect/>
          </a:stretch>
        </p:blipFill>
        <p:spPr>
          <a:xfrm>
            <a:off x="164952" y="25580"/>
            <a:ext cx="4763183" cy="515129"/>
          </a:xfrm>
          <a:prstGeom prst="rect">
            <a:avLst/>
          </a:prstGeom>
        </p:spPr>
      </p:pic>
      <p:sp>
        <p:nvSpPr>
          <p:cNvPr id="105" name="Google Shape;105;p1"/>
          <p:cNvSpPr txBox="1">
            <a:spLocks noGrp="1"/>
          </p:cNvSpPr>
          <p:nvPr>
            <p:ph type="ctrTitle"/>
          </p:nvPr>
        </p:nvSpPr>
        <p:spPr>
          <a:xfrm>
            <a:off x="533400" y="304800"/>
            <a:ext cx="10668000" cy="19812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2"/>
              </a:buClr>
              <a:buSzPct val="100000"/>
              <a:buFont typeface="Calibri"/>
              <a:buNone/>
            </a:pPr>
            <a:r>
              <a:rPr lang="en-US" dirty="0"/>
              <a:t>CSE 8A – Introduction to </a:t>
            </a:r>
            <a:br>
              <a:rPr lang="en-US" dirty="0"/>
            </a:br>
            <a:r>
              <a:rPr lang="en-US" dirty="0"/>
              <a:t>Programming and Computational Problem Solving I</a:t>
            </a:r>
            <a:endParaRPr dirty="0"/>
          </a:p>
        </p:txBody>
      </p:sp>
      <p:sp>
        <p:nvSpPr>
          <p:cNvPr id="106" name="Google Shape;106;p1"/>
          <p:cNvSpPr txBox="1">
            <a:spLocks noGrp="1"/>
          </p:cNvSpPr>
          <p:nvPr>
            <p:ph type="subTitle" idx="1"/>
          </p:nvPr>
        </p:nvSpPr>
        <p:spPr>
          <a:xfrm>
            <a:off x="1828800" y="2565220"/>
            <a:ext cx="8534400" cy="2006781"/>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63656A"/>
              </a:buClr>
              <a:buSzPts val="3000"/>
              <a:buNone/>
            </a:pPr>
            <a:r>
              <a:rPr lang="en-US">
                <a:solidFill>
                  <a:schemeClr val="dk1"/>
                </a:solidFill>
              </a:rPr>
              <a:t>Leo Porter</a:t>
            </a:r>
            <a:endParaRPr/>
          </a:p>
          <a:p>
            <a:pPr marL="0" lvl="0" indent="0" algn="ctr" rtl="0">
              <a:lnSpc>
                <a:spcPct val="100000"/>
              </a:lnSpc>
              <a:spcBef>
                <a:spcPts val="0"/>
              </a:spcBef>
              <a:spcAft>
                <a:spcPts val="0"/>
              </a:spcAft>
              <a:buClr>
                <a:srgbClr val="63656A"/>
              </a:buClr>
              <a:buSzPts val="3000"/>
              <a:buNone/>
            </a:pPr>
            <a:r>
              <a:rPr lang="en-US">
                <a:solidFill>
                  <a:schemeClr val="dk1"/>
                </a:solidFill>
              </a:rPr>
              <a:t>(Professor Porter or </a:t>
            </a:r>
            <a:endParaRPr/>
          </a:p>
          <a:p>
            <a:pPr marL="0" lvl="0" indent="0" algn="ctr" rtl="0">
              <a:lnSpc>
                <a:spcPct val="100000"/>
              </a:lnSpc>
              <a:spcBef>
                <a:spcPts val="0"/>
              </a:spcBef>
              <a:spcAft>
                <a:spcPts val="0"/>
              </a:spcAft>
              <a:buClr>
                <a:srgbClr val="63656A"/>
              </a:buClr>
              <a:buSzPts val="3000"/>
              <a:buNone/>
            </a:pPr>
            <a:r>
              <a:rPr lang="en-US">
                <a:solidFill>
                  <a:schemeClr val="dk1"/>
                </a:solidFill>
              </a:rPr>
              <a:t>Dr. Porter)</a:t>
            </a:r>
            <a:endParaRPr>
              <a:solidFill>
                <a:schemeClr val="dk1"/>
              </a:solidFill>
            </a:endParaRPr>
          </a:p>
        </p:txBody>
      </p:sp>
      <p:sp>
        <p:nvSpPr>
          <p:cNvPr id="107" name="Google Shape;107;p1"/>
          <p:cNvSpPr/>
          <p:nvPr/>
        </p:nvSpPr>
        <p:spPr>
          <a:xfrm>
            <a:off x="2021541" y="5504329"/>
            <a:ext cx="8077200" cy="1219200"/>
          </a:xfrm>
          <a:prstGeom prst="rect">
            <a:avLst/>
          </a:prstGeom>
          <a:noFill/>
          <a:ln>
            <a:noFill/>
          </a:ln>
        </p:spPr>
        <p:txBody>
          <a:bodyPr spcFirstLastPara="1" wrap="square" lIns="90475" tIns="44450" rIns="90475" bIns="44450" anchor="t" anchorCtr="0">
            <a:noAutofit/>
          </a:bodyPr>
          <a:lstStyle/>
          <a:p>
            <a:pPr marL="342900" marR="0" lvl="0" indent="-342900" algn="ctr" rtl="0">
              <a:lnSpc>
                <a:spcPct val="90000"/>
              </a:lnSpc>
              <a:spcBef>
                <a:spcPts val="0"/>
              </a:spcBef>
              <a:spcAft>
                <a:spcPts val="0"/>
              </a:spcAft>
              <a:buClr>
                <a:schemeClr val="dk1"/>
              </a:buClr>
              <a:buSzPts val="2100"/>
              <a:buFont typeface="Comic Sans MS"/>
              <a:buNone/>
            </a:pPr>
            <a:endParaRPr sz="2800" b="0" i="0" u="none" strike="noStrike" cap="none">
              <a:solidFill>
                <a:srgbClr val="0000FF"/>
              </a:solidFill>
              <a:latin typeface="Arial"/>
              <a:ea typeface="Arial"/>
              <a:cs typeface="Arial"/>
              <a:sym typeface="Arial"/>
            </a:endParaRPr>
          </a:p>
          <a:p>
            <a:pPr marL="342900" marR="0" lvl="0" indent="-342900" algn="ctr" rtl="0">
              <a:lnSpc>
                <a:spcPct val="90000"/>
              </a:lnSpc>
              <a:spcBef>
                <a:spcPts val="560"/>
              </a:spcBef>
              <a:spcAft>
                <a:spcPts val="0"/>
              </a:spcAft>
              <a:buClr>
                <a:schemeClr val="dk1"/>
              </a:buClr>
              <a:buSzPts val="2100"/>
              <a:buFont typeface="Comic Sans MS"/>
              <a:buNone/>
            </a:pPr>
            <a:endParaRPr sz="2800" b="0" i="0" u="none" strike="noStrike" cap="none">
              <a:solidFill>
                <a:srgbClr val="0000FF"/>
              </a:solidFill>
              <a:latin typeface="Arial"/>
              <a:ea typeface="Arial"/>
              <a:cs typeface="Arial"/>
              <a:sym typeface="Arial"/>
            </a:endParaRPr>
          </a:p>
        </p:txBody>
      </p:sp>
      <p:sp>
        <p:nvSpPr>
          <p:cNvPr id="109" name="Google Shape;109;p1"/>
          <p:cNvSpPr txBox="1"/>
          <p:nvPr/>
        </p:nvSpPr>
        <p:spPr>
          <a:xfrm>
            <a:off x="164952" y="2835894"/>
            <a:ext cx="431625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Class Website</a:t>
            </a:r>
            <a:endParaRPr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https://sites.google.com/ucsd.edu/cse8afa23/home</a:t>
            </a:r>
            <a:endParaRPr sz="1400" b="0" i="0" u="none" strike="noStrike" cap="none">
              <a:solidFill>
                <a:srgbClr val="000000"/>
              </a:solidFill>
              <a:latin typeface="Arial"/>
              <a:ea typeface="Arial"/>
              <a:cs typeface="Arial"/>
              <a:sym typeface="Arial"/>
            </a:endParaRPr>
          </a:p>
        </p:txBody>
      </p:sp>
      <p:pic>
        <p:nvPicPr>
          <p:cNvPr id="110" name="Google Shape;110;p1"/>
          <p:cNvPicPr preferRelativeResize="0"/>
          <p:nvPr/>
        </p:nvPicPr>
        <p:blipFill rotWithShape="1">
          <a:blip r:embed="rId5">
            <a:alphaModFix/>
          </a:blip>
          <a:srcRect/>
          <a:stretch/>
        </p:blipFill>
        <p:spPr>
          <a:xfrm>
            <a:off x="228077" y="3359114"/>
            <a:ext cx="2912443" cy="2912443"/>
          </a:xfrm>
          <a:prstGeom prst="rect">
            <a:avLst/>
          </a:prstGeom>
          <a:noFill/>
          <a:ln>
            <a:noFill/>
          </a:ln>
        </p:spPr>
      </p:pic>
      <p:sp>
        <p:nvSpPr>
          <p:cNvPr id="2" name="Google Shape;112;p1">
            <a:extLst>
              <a:ext uri="{FF2B5EF4-FFF2-40B4-BE49-F238E27FC236}">
                <a16:creationId xmlns:a16="http://schemas.microsoft.com/office/drawing/2014/main" id="{53654C1D-9655-4C33-3B34-4883788B57C3}"/>
              </a:ext>
            </a:extLst>
          </p:cNvPr>
          <p:cNvSpPr txBox="1"/>
          <p:nvPr/>
        </p:nvSpPr>
        <p:spPr>
          <a:xfrm>
            <a:off x="1920943" y="6133980"/>
            <a:ext cx="272116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Slides based on materials from Daniel Zingaro, Christine Alvarado, and Beth Simon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8"/>
          <p:cNvSpPr txBox="1"/>
          <p:nvPr/>
        </p:nvSpPr>
        <p:spPr>
          <a:xfrm>
            <a:off x="2916238" y="236539"/>
            <a:ext cx="6934200" cy="7016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0" i="0" u="none" strike="noStrike" cap="none">
                <a:solidFill>
                  <a:srgbClr val="0000FF"/>
                </a:solidFill>
                <a:latin typeface="Arial"/>
                <a:ea typeface="Arial"/>
                <a:cs typeface="Arial"/>
                <a:sym typeface="Arial"/>
              </a:rPr>
              <a:t>CS </a:t>
            </a:r>
            <a:r>
              <a:rPr lang="en-US" sz="4000" b="1" i="0" u="none" strike="noStrike" cap="none">
                <a:solidFill>
                  <a:srgbClr val="0000FF"/>
                </a:solidFill>
                <a:latin typeface="Arial"/>
                <a:ea typeface="Arial"/>
                <a:cs typeface="Arial"/>
                <a:sym typeface="Arial"/>
              </a:rPr>
              <a:t>==</a:t>
            </a:r>
            <a:r>
              <a:rPr lang="en-US" sz="4000" b="0" i="0" u="none" strike="noStrike" cap="none">
                <a:solidFill>
                  <a:srgbClr val="0000FF"/>
                </a:solidFill>
                <a:latin typeface="Arial"/>
                <a:ea typeface="Arial"/>
                <a:cs typeface="Arial"/>
                <a:sym typeface="Arial"/>
              </a:rPr>
              <a:t> </a:t>
            </a:r>
            <a:r>
              <a:rPr lang="en-US" sz="4000" b="0" i="1" u="none" strike="noStrike" cap="none">
                <a:solidFill>
                  <a:srgbClr val="0000FF"/>
                </a:solidFill>
                <a:latin typeface="Arial"/>
                <a:ea typeface="Arial"/>
                <a:cs typeface="Arial"/>
                <a:sym typeface="Arial"/>
              </a:rPr>
              <a:t>comput</a:t>
            </a:r>
            <a:r>
              <a:rPr lang="en-US" sz="4000" b="0" i="1" u="none" strike="noStrike" cap="none">
                <a:solidFill>
                  <a:srgbClr val="FF0000"/>
                </a:solidFill>
                <a:latin typeface="Arial"/>
                <a:ea typeface="Arial"/>
                <a:cs typeface="Arial"/>
                <a:sym typeface="Arial"/>
              </a:rPr>
              <a:t>ing</a:t>
            </a:r>
            <a:r>
              <a:rPr lang="en-US" sz="4000" b="0" i="1" u="none" strike="noStrike" cap="none">
                <a:solidFill>
                  <a:srgbClr val="0000FF"/>
                </a:solidFill>
                <a:latin typeface="Arial"/>
                <a:ea typeface="Arial"/>
                <a:cs typeface="Arial"/>
                <a:sym typeface="Arial"/>
              </a:rPr>
              <a:t> </a:t>
            </a:r>
            <a:r>
              <a:rPr lang="en-US" sz="4000" b="0" i="0" u="none" strike="noStrike" cap="none">
                <a:solidFill>
                  <a:srgbClr val="0000FF"/>
                </a:solidFill>
                <a:latin typeface="Arial"/>
                <a:ea typeface="Arial"/>
                <a:cs typeface="Arial"/>
                <a:sym typeface="Arial"/>
              </a:rPr>
              <a:t>science</a:t>
            </a:r>
            <a:endParaRPr/>
          </a:p>
        </p:txBody>
      </p:sp>
      <p:cxnSp>
        <p:nvCxnSpPr>
          <p:cNvPr id="175" name="Google Shape;175;p98"/>
          <p:cNvCxnSpPr/>
          <p:nvPr/>
        </p:nvCxnSpPr>
        <p:spPr>
          <a:xfrm rot="10800000">
            <a:off x="4919663" y="838200"/>
            <a:ext cx="3919536" cy="1219200"/>
          </a:xfrm>
          <a:prstGeom prst="straightConnector1">
            <a:avLst/>
          </a:prstGeom>
          <a:noFill/>
          <a:ln w="57150" cap="flat" cmpd="sng">
            <a:solidFill>
              <a:srgbClr val="008000"/>
            </a:solidFill>
            <a:prstDash val="solid"/>
            <a:round/>
            <a:headEnd type="none" w="med" len="med"/>
            <a:tailEnd type="triangle" w="med" len="med"/>
          </a:ln>
        </p:spPr>
      </p:cxnSp>
      <p:sp>
        <p:nvSpPr>
          <p:cNvPr id="176" name="Google Shape;176;p98"/>
          <p:cNvSpPr txBox="1"/>
          <p:nvPr/>
        </p:nvSpPr>
        <p:spPr>
          <a:xfrm>
            <a:off x="8349149" y="1889125"/>
            <a:ext cx="342900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008000"/>
                </a:solidFill>
                <a:latin typeface="Arial"/>
                <a:ea typeface="Arial"/>
                <a:cs typeface="Arial"/>
                <a:sym typeface="Arial"/>
              </a:rPr>
              <a:t>"equal to"</a:t>
            </a:r>
            <a:endParaRPr/>
          </a:p>
        </p:txBody>
      </p:sp>
      <p:sp>
        <p:nvSpPr>
          <p:cNvPr id="177" name="Google Shape;177;p98"/>
          <p:cNvSpPr txBox="1"/>
          <p:nvPr/>
        </p:nvSpPr>
        <p:spPr>
          <a:xfrm>
            <a:off x="1905001" y="2209800"/>
            <a:ext cx="7157729"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Computer Science is…</a:t>
            </a:r>
            <a:endParaRPr/>
          </a:p>
          <a:p>
            <a:pPr marL="0" marR="0" lvl="0" indent="0" algn="l" rtl="0">
              <a:lnSpc>
                <a:spcPct val="100000"/>
              </a:lnSpc>
              <a:spcBef>
                <a:spcPts val="0"/>
              </a:spcBef>
              <a:spcAft>
                <a:spcPts val="0"/>
              </a:spcAft>
              <a:buNone/>
            </a:pPr>
            <a:endParaRPr sz="3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The science of using and processing </a:t>
            </a:r>
            <a:endParaRPr/>
          </a:p>
          <a:p>
            <a:pPr marL="0" marR="0" lvl="0" indent="0" algn="l" rtl="0">
              <a:lnSpc>
                <a:spcPct val="100000"/>
              </a:lnSpc>
              <a:spcBef>
                <a:spcPts val="0"/>
              </a:spcBef>
              <a:spcAft>
                <a:spcPts val="0"/>
              </a:spcAft>
              <a:buNone/>
            </a:pPr>
            <a:r>
              <a:rPr lang="en-US" sz="3200" b="0" i="0" u="none" strike="noStrike" cap="none">
                <a:solidFill>
                  <a:schemeClr val="lt2"/>
                </a:solidFill>
                <a:latin typeface="Arial"/>
                <a:ea typeface="Arial"/>
                <a:cs typeface="Arial"/>
                <a:sym typeface="Arial"/>
              </a:rPr>
              <a:t>large amounts of information</a:t>
            </a:r>
            <a:r>
              <a:rPr lang="en-US" sz="3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3200" b="0" i="0" u="none" strike="noStrike" cap="none">
                <a:solidFill>
                  <a:schemeClr val="folHlink"/>
                </a:solidFill>
                <a:latin typeface="Arial"/>
                <a:ea typeface="Arial"/>
                <a:cs typeface="Arial"/>
                <a:sym typeface="Arial"/>
              </a:rPr>
              <a:t>to automate useful tasks</a:t>
            </a:r>
            <a:endParaRPr/>
          </a:p>
          <a:p>
            <a:pPr marL="0" marR="0" lvl="0" indent="0" algn="l" rtl="0">
              <a:lnSpc>
                <a:spcPct val="100000"/>
              </a:lnSpc>
              <a:spcBef>
                <a:spcPts val="0"/>
              </a:spcBef>
              <a:spcAft>
                <a:spcPts val="0"/>
              </a:spcAft>
              <a:buNone/>
            </a:pPr>
            <a:r>
              <a:rPr lang="en-US" sz="3200" b="0" i="0" u="none" strike="noStrike" cap="none">
                <a:solidFill>
                  <a:schemeClr val="hlink"/>
                </a:solidFill>
                <a:latin typeface="Arial"/>
                <a:ea typeface="Arial"/>
                <a:cs typeface="Arial"/>
                <a:sym typeface="Arial"/>
              </a:rPr>
              <a:t>and learn about the world around us</a:t>
            </a:r>
            <a:r>
              <a:rPr lang="en-US" sz="32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(using a computer)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9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Why do we like computer science?</a:t>
            </a:r>
            <a:endParaRPr/>
          </a:p>
        </p:txBody>
      </p:sp>
      <p:sp>
        <p:nvSpPr>
          <p:cNvPr id="184" name="Google Shape;184;p99"/>
          <p:cNvSpPr txBox="1">
            <a:spLocks noGrp="1"/>
          </p:cNvSpPr>
          <p:nvPr>
            <p:ph type="body" idx="1"/>
          </p:nvPr>
        </p:nvSpPr>
        <p:spPr>
          <a:xfrm>
            <a:off x="1905000" y="1066800"/>
            <a:ext cx="8458200" cy="39624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Because computers can do </a:t>
            </a:r>
            <a:r>
              <a:rPr lang="en-US" i="1"/>
              <a:t>cool things!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0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400"/>
              <a:buNone/>
            </a:pPr>
            <a:r>
              <a:rPr lang="en-US" sz="4000"/>
              <a:t>Areas of Computer Science (some)</a:t>
            </a:r>
            <a:endParaRPr/>
          </a:p>
        </p:txBody>
      </p:sp>
      <p:sp>
        <p:nvSpPr>
          <p:cNvPr id="191" name="Google Shape;191;p100"/>
          <p:cNvSpPr txBox="1">
            <a:spLocks noGrp="1"/>
          </p:cNvSpPr>
          <p:nvPr>
            <p:ph type="body" idx="1"/>
          </p:nvPr>
        </p:nvSpPr>
        <p:spPr>
          <a:xfrm>
            <a:off x="609600" y="1117600"/>
            <a:ext cx="5537200" cy="51308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Theory</a:t>
            </a:r>
            <a:endParaRPr/>
          </a:p>
          <a:p>
            <a:pPr marL="457200" lvl="0" indent="-431800" algn="l" rtl="0">
              <a:lnSpc>
                <a:spcPct val="100000"/>
              </a:lnSpc>
              <a:spcBef>
                <a:spcPts val="640"/>
              </a:spcBef>
              <a:spcAft>
                <a:spcPts val="0"/>
              </a:spcAft>
              <a:buSzPts val="3200"/>
              <a:buChar char="•"/>
            </a:pPr>
            <a:r>
              <a:rPr lang="en-US"/>
              <a:t>Algorithms</a:t>
            </a:r>
            <a:endParaRPr/>
          </a:p>
          <a:p>
            <a:pPr marL="457200" lvl="0" indent="-431800" algn="l" rtl="0">
              <a:lnSpc>
                <a:spcPct val="100000"/>
              </a:lnSpc>
              <a:spcBef>
                <a:spcPts val="640"/>
              </a:spcBef>
              <a:spcAft>
                <a:spcPts val="0"/>
              </a:spcAft>
              <a:buSzPts val="3200"/>
              <a:buChar char="•"/>
            </a:pPr>
            <a:r>
              <a:rPr lang="en-US"/>
              <a:t>Artificial Intelligence</a:t>
            </a:r>
            <a:endParaRPr/>
          </a:p>
          <a:p>
            <a:pPr marL="457200" lvl="0" indent="-431800" algn="l" rtl="0">
              <a:lnSpc>
                <a:spcPct val="100000"/>
              </a:lnSpc>
              <a:spcBef>
                <a:spcPts val="640"/>
              </a:spcBef>
              <a:spcAft>
                <a:spcPts val="0"/>
              </a:spcAft>
              <a:buSzPts val="3200"/>
              <a:buChar char="•"/>
            </a:pPr>
            <a:r>
              <a:rPr lang="en-US"/>
              <a:t>Vision</a:t>
            </a:r>
            <a:endParaRPr/>
          </a:p>
          <a:p>
            <a:pPr marL="457200" lvl="0" indent="-431800" algn="l" rtl="0">
              <a:lnSpc>
                <a:spcPct val="100000"/>
              </a:lnSpc>
              <a:spcBef>
                <a:spcPts val="640"/>
              </a:spcBef>
              <a:spcAft>
                <a:spcPts val="0"/>
              </a:spcAft>
              <a:buSzPts val="3200"/>
              <a:buChar char="•"/>
            </a:pPr>
            <a:r>
              <a:rPr lang="en-US"/>
              <a:t>Graphics</a:t>
            </a:r>
            <a:endParaRPr/>
          </a:p>
          <a:p>
            <a:pPr marL="457200" lvl="0" indent="-431800" algn="l" rtl="0">
              <a:lnSpc>
                <a:spcPct val="100000"/>
              </a:lnSpc>
              <a:spcBef>
                <a:spcPts val="640"/>
              </a:spcBef>
              <a:spcAft>
                <a:spcPts val="0"/>
              </a:spcAft>
              <a:buSzPts val="3200"/>
              <a:buChar char="•"/>
            </a:pPr>
            <a:r>
              <a:rPr lang="en-US"/>
              <a:t>Bioinformatics</a:t>
            </a:r>
            <a:endParaRPr/>
          </a:p>
          <a:p>
            <a:pPr marL="457200" lvl="0" indent="-431800" algn="l" rtl="0">
              <a:lnSpc>
                <a:spcPct val="100000"/>
              </a:lnSpc>
              <a:spcBef>
                <a:spcPts val="640"/>
              </a:spcBef>
              <a:spcAft>
                <a:spcPts val="0"/>
              </a:spcAft>
              <a:buSzPts val="3200"/>
              <a:buChar char="•"/>
            </a:pPr>
            <a:r>
              <a:rPr lang="en-US"/>
              <a:t>Programming Languages</a:t>
            </a:r>
            <a:endParaRPr/>
          </a:p>
          <a:p>
            <a:pPr marL="457200" lvl="0" indent="-431800" algn="l" rtl="0">
              <a:lnSpc>
                <a:spcPct val="100000"/>
              </a:lnSpc>
              <a:spcBef>
                <a:spcPts val="640"/>
              </a:spcBef>
              <a:spcAft>
                <a:spcPts val="0"/>
              </a:spcAft>
              <a:buSzPts val="3200"/>
              <a:buFont typeface="Calibri"/>
              <a:buNone/>
            </a:pPr>
            <a:endParaRPr/>
          </a:p>
        </p:txBody>
      </p:sp>
      <p:sp>
        <p:nvSpPr>
          <p:cNvPr id="192" name="Google Shape;192;p100"/>
          <p:cNvSpPr txBox="1">
            <a:spLocks noGrp="1"/>
          </p:cNvSpPr>
          <p:nvPr>
            <p:ph type="body" idx="2"/>
          </p:nvPr>
        </p:nvSpPr>
        <p:spPr>
          <a:xfrm>
            <a:off x="6350000" y="1117600"/>
            <a:ext cx="5537200" cy="51308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Human Computer Interaction</a:t>
            </a:r>
            <a:endParaRPr/>
          </a:p>
          <a:p>
            <a:pPr marL="457200" lvl="0" indent="-431800" algn="l" rtl="0">
              <a:lnSpc>
                <a:spcPct val="100000"/>
              </a:lnSpc>
              <a:spcBef>
                <a:spcPts val="640"/>
              </a:spcBef>
              <a:spcAft>
                <a:spcPts val="0"/>
              </a:spcAft>
              <a:buSzPts val="3200"/>
              <a:buChar char="•"/>
            </a:pPr>
            <a:r>
              <a:rPr lang="en-US"/>
              <a:t>Computing Education Research</a:t>
            </a:r>
            <a:endParaRPr/>
          </a:p>
          <a:p>
            <a:pPr marL="457200" lvl="0" indent="-431800" algn="l" rtl="0">
              <a:lnSpc>
                <a:spcPct val="100000"/>
              </a:lnSpc>
              <a:spcBef>
                <a:spcPts val="640"/>
              </a:spcBef>
              <a:spcAft>
                <a:spcPts val="0"/>
              </a:spcAft>
              <a:buSzPts val="3200"/>
              <a:buChar char="•"/>
            </a:pPr>
            <a:r>
              <a:rPr lang="en-US"/>
              <a:t>Networking</a:t>
            </a:r>
            <a:endParaRPr/>
          </a:p>
          <a:p>
            <a:pPr marL="457200" lvl="0" indent="-431800" algn="l" rtl="0">
              <a:lnSpc>
                <a:spcPct val="100000"/>
              </a:lnSpc>
              <a:spcBef>
                <a:spcPts val="640"/>
              </a:spcBef>
              <a:spcAft>
                <a:spcPts val="0"/>
              </a:spcAft>
              <a:buSzPts val="3200"/>
              <a:buChar char="•"/>
            </a:pPr>
            <a:r>
              <a:rPr lang="en-US"/>
              <a:t>Systems</a:t>
            </a:r>
            <a:endParaRPr/>
          </a:p>
          <a:p>
            <a:pPr marL="457200" lvl="0" indent="-431800" algn="l" rtl="0">
              <a:lnSpc>
                <a:spcPct val="100000"/>
              </a:lnSpc>
              <a:spcBef>
                <a:spcPts val="640"/>
              </a:spcBef>
              <a:spcAft>
                <a:spcPts val="0"/>
              </a:spcAft>
              <a:buSzPts val="3200"/>
              <a:buChar char="•"/>
            </a:pPr>
            <a:r>
              <a:rPr lang="en-US"/>
              <a:t>Architecture</a:t>
            </a:r>
            <a:endParaRPr/>
          </a:p>
          <a:p>
            <a:pPr marL="457200" lvl="0" indent="-431800" algn="l" rtl="0">
              <a:lnSpc>
                <a:spcPct val="100000"/>
              </a:lnSpc>
              <a:spcBef>
                <a:spcPts val="640"/>
              </a:spcBef>
              <a:spcAft>
                <a:spcPts val="0"/>
              </a:spcAft>
              <a:buSzPts val="3200"/>
              <a:buChar char="•"/>
            </a:pPr>
            <a:r>
              <a:rPr lang="en-US"/>
              <a:t>Embedded Systems</a:t>
            </a:r>
            <a:endParaRPr/>
          </a:p>
          <a:p>
            <a:pPr marL="457200" lvl="0" indent="-431800" algn="l" rtl="0">
              <a:lnSpc>
                <a:spcPct val="100000"/>
              </a:lnSpc>
              <a:spcBef>
                <a:spcPts val="640"/>
              </a:spcBef>
              <a:spcAft>
                <a:spcPts val="0"/>
              </a:spcAft>
              <a:buSzPts val="3200"/>
              <a:buChar char="•"/>
            </a:pPr>
            <a:r>
              <a:rPr lang="en-US"/>
              <a:t>High Performance Computing</a:t>
            </a:r>
            <a:endParaRPr/>
          </a:p>
          <a:p>
            <a:pPr marL="457200" lvl="0" indent="-431800" algn="l" rtl="0">
              <a:lnSpc>
                <a:spcPct val="100000"/>
              </a:lnSpc>
              <a:spcBef>
                <a:spcPts val="640"/>
              </a:spcBef>
              <a:spcAft>
                <a:spcPts val="0"/>
              </a:spcAft>
              <a:buSzPts val="3200"/>
              <a:buFont typeface="Calibri"/>
              <a:buNone/>
            </a:pPr>
            <a:endParaRPr/>
          </a:p>
          <a:p>
            <a:pPr marL="457200" lvl="0" indent="-228600" algn="l" rtl="0">
              <a:lnSpc>
                <a:spcPct val="100000"/>
              </a:lnSpc>
              <a:spcBef>
                <a:spcPts val="640"/>
              </a:spcBef>
              <a:spcAft>
                <a:spcPts val="0"/>
              </a:spcAft>
              <a:buSzPts val="3200"/>
              <a:buNone/>
            </a:pPr>
            <a:endParaRPr/>
          </a:p>
        </p:txBody>
      </p:sp>
      <p:sp>
        <p:nvSpPr>
          <p:cNvPr id="193" name="Google Shape;193;p100"/>
          <p:cNvSpPr txBox="1"/>
          <p:nvPr/>
        </p:nvSpPr>
        <p:spPr>
          <a:xfrm>
            <a:off x="4038600" y="6075476"/>
            <a:ext cx="6629400" cy="5794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rgbClr val="0066CC"/>
                </a:solidFill>
                <a:latin typeface="Arial"/>
                <a:ea typeface="Arial"/>
                <a:cs typeface="Arial"/>
                <a:sym typeface="Arial"/>
              </a:rPr>
              <a:t>Something for nearly everyone.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4400"/>
              <a:buNone/>
            </a:pPr>
            <a:r>
              <a:rPr lang="en-US"/>
              <a:t>Areas impacted by CS (some)</a:t>
            </a:r>
            <a:endParaRPr/>
          </a:p>
        </p:txBody>
      </p:sp>
      <p:sp>
        <p:nvSpPr>
          <p:cNvPr id="200" name="Google Shape;200;p101"/>
          <p:cNvSpPr txBox="1">
            <a:spLocks noGrp="1"/>
          </p:cNvSpPr>
          <p:nvPr>
            <p:ph type="body" idx="1"/>
          </p:nvPr>
        </p:nvSpPr>
        <p:spPr>
          <a:xfrm>
            <a:off x="609600" y="1117600"/>
            <a:ext cx="5537200" cy="51308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Movies</a:t>
            </a:r>
            <a:endParaRPr/>
          </a:p>
          <a:p>
            <a:pPr marL="457200" lvl="0" indent="-431800" algn="l" rtl="0">
              <a:lnSpc>
                <a:spcPct val="100000"/>
              </a:lnSpc>
              <a:spcBef>
                <a:spcPts val="640"/>
              </a:spcBef>
              <a:spcAft>
                <a:spcPts val="0"/>
              </a:spcAft>
              <a:buSzPts val="3200"/>
              <a:buChar char="•"/>
            </a:pPr>
            <a:r>
              <a:rPr lang="en-US"/>
              <a:t>Entertainment</a:t>
            </a:r>
            <a:endParaRPr/>
          </a:p>
          <a:p>
            <a:pPr marL="457200" lvl="0" indent="-431800" algn="l" rtl="0">
              <a:lnSpc>
                <a:spcPct val="100000"/>
              </a:lnSpc>
              <a:spcBef>
                <a:spcPts val="640"/>
              </a:spcBef>
              <a:spcAft>
                <a:spcPts val="0"/>
              </a:spcAft>
              <a:buSzPts val="3200"/>
              <a:buChar char="•"/>
            </a:pPr>
            <a:r>
              <a:rPr lang="en-US"/>
              <a:t>Business</a:t>
            </a:r>
            <a:endParaRPr/>
          </a:p>
          <a:p>
            <a:pPr marL="457200" lvl="0" indent="-431800" algn="l" rtl="0">
              <a:lnSpc>
                <a:spcPct val="100000"/>
              </a:lnSpc>
              <a:spcBef>
                <a:spcPts val="640"/>
              </a:spcBef>
              <a:spcAft>
                <a:spcPts val="0"/>
              </a:spcAft>
              <a:buSzPts val="3200"/>
              <a:buChar char="•"/>
            </a:pPr>
            <a:r>
              <a:rPr lang="en-US"/>
              <a:t>Investing</a:t>
            </a:r>
            <a:endParaRPr/>
          </a:p>
          <a:p>
            <a:pPr marL="457200" lvl="0" indent="-431800" algn="l" rtl="0">
              <a:lnSpc>
                <a:spcPct val="100000"/>
              </a:lnSpc>
              <a:spcBef>
                <a:spcPts val="640"/>
              </a:spcBef>
              <a:spcAft>
                <a:spcPts val="0"/>
              </a:spcAft>
              <a:buSzPts val="3200"/>
              <a:buChar char="•"/>
            </a:pPr>
            <a:r>
              <a:rPr lang="en-US"/>
              <a:t>Law</a:t>
            </a:r>
            <a:endParaRPr/>
          </a:p>
          <a:p>
            <a:pPr marL="457200" lvl="0" indent="-431800" algn="l" rtl="0">
              <a:lnSpc>
                <a:spcPct val="100000"/>
              </a:lnSpc>
              <a:spcBef>
                <a:spcPts val="640"/>
              </a:spcBef>
              <a:spcAft>
                <a:spcPts val="0"/>
              </a:spcAft>
              <a:buSzPts val="3200"/>
              <a:buChar char="•"/>
            </a:pPr>
            <a:r>
              <a:rPr lang="en-US"/>
              <a:t>Cognitive Science</a:t>
            </a:r>
            <a:endParaRPr/>
          </a:p>
          <a:p>
            <a:pPr marL="457200" lvl="0" indent="-431800" algn="l" rtl="0">
              <a:lnSpc>
                <a:spcPct val="100000"/>
              </a:lnSpc>
              <a:spcBef>
                <a:spcPts val="640"/>
              </a:spcBef>
              <a:spcAft>
                <a:spcPts val="0"/>
              </a:spcAft>
              <a:buSzPts val="3200"/>
              <a:buChar char="•"/>
            </a:pPr>
            <a:r>
              <a:rPr lang="en-US"/>
              <a:t>Psychology</a:t>
            </a:r>
            <a:endParaRPr/>
          </a:p>
          <a:p>
            <a:pPr marL="457200" lvl="0" indent="-431800" algn="l" rtl="0">
              <a:lnSpc>
                <a:spcPct val="100000"/>
              </a:lnSpc>
              <a:spcBef>
                <a:spcPts val="640"/>
              </a:spcBef>
              <a:spcAft>
                <a:spcPts val="0"/>
              </a:spcAft>
              <a:buSzPts val="3200"/>
              <a:buFont typeface="Calibri"/>
              <a:buNone/>
            </a:pPr>
            <a:endParaRPr/>
          </a:p>
          <a:p>
            <a:pPr marL="457200" lvl="0" indent="-431800" algn="l" rtl="0">
              <a:lnSpc>
                <a:spcPct val="100000"/>
              </a:lnSpc>
              <a:spcBef>
                <a:spcPts val="640"/>
              </a:spcBef>
              <a:spcAft>
                <a:spcPts val="0"/>
              </a:spcAft>
              <a:buSzPts val="3200"/>
              <a:buFont typeface="Calibri"/>
              <a:buNone/>
            </a:pPr>
            <a:endParaRPr/>
          </a:p>
          <a:p>
            <a:pPr marL="457200" lvl="0" indent="-228600" algn="l" rtl="0">
              <a:lnSpc>
                <a:spcPct val="100000"/>
              </a:lnSpc>
              <a:spcBef>
                <a:spcPts val="640"/>
              </a:spcBef>
              <a:spcAft>
                <a:spcPts val="0"/>
              </a:spcAft>
              <a:buSzPts val="3200"/>
              <a:buNone/>
            </a:pPr>
            <a:endParaRPr/>
          </a:p>
        </p:txBody>
      </p:sp>
      <p:sp>
        <p:nvSpPr>
          <p:cNvPr id="201" name="Google Shape;201;p101"/>
          <p:cNvSpPr txBox="1">
            <a:spLocks noGrp="1"/>
          </p:cNvSpPr>
          <p:nvPr>
            <p:ph type="body" idx="2"/>
          </p:nvPr>
        </p:nvSpPr>
        <p:spPr>
          <a:xfrm>
            <a:off x="6350000" y="1117600"/>
            <a:ext cx="5537200" cy="5130800"/>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SzPts val="3200"/>
              <a:buChar char="•"/>
            </a:pPr>
            <a:r>
              <a:rPr lang="en-US"/>
              <a:t>Biology</a:t>
            </a:r>
            <a:endParaRPr/>
          </a:p>
          <a:p>
            <a:pPr marL="457200" lvl="0" indent="-431800" algn="l" rtl="0">
              <a:lnSpc>
                <a:spcPct val="100000"/>
              </a:lnSpc>
              <a:spcBef>
                <a:spcPts val="640"/>
              </a:spcBef>
              <a:spcAft>
                <a:spcPts val="0"/>
              </a:spcAft>
              <a:buSzPts val="3200"/>
              <a:buChar char="•"/>
            </a:pPr>
            <a:r>
              <a:rPr lang="en-US"/>
              <a:t>Chemistry</a:t>
            </a:r>
            <a:endParaRPr/>
          </a:p>
          <a:p>
            <a:pPr marL="457200" lvl="0" indent="-431800" algn="l" rtl="0">
              <a:lnSpc>
                <a:spcPct val="100000"/>
              </a:lnSpc>
              <a:spcBef>
                <a:spcPts val="640"/>
              </a:spcBef>
              <a:spcAft>
                <a:spcPts val="0"/>
              </a:spcAft>
              <a:buSzPts val="3200"/>
              <a:buChar char="•"/>
            </a:pPr>
            <a:r>
              <a:rPr lang="en-US"/>
              <a:t>Physics</a:t>
            </a:r>
            <a:endParaRPr/>
          </a:p>
          <a:p>
            <a:pPr marL="457200" lvl="0" indent="-431800" algn="l" rtl="0">
              <a:lnSpc>
                <a:spcPct val="100000"/>
              </a:lnSpc>
              <a:spcBef>
                <a:spcPts val="640"/>
              </a:spcBef>
              <a:spcAft>
                <a:spcPts val="0"/>
              </a:spcAft>
              <a:buSzPts val="3200"/>
              <a:buChar char="•"/>
            </a:pPr>
            <a:r>
              <a:rPr lang="en-US"/>
              <a:t>Engineering</a:t>
            </a:r>
            <a:endParaRPr/>
          </a:p>
          <a:p>
            <a:pPr marL="457200" lvl="0" indent="-431800" algn="l" rtl="0">
              <a:lnSpc>
                <a:spcPct val="100000"/>
              </a:lnSpc>
              <a:spcBef>
                <a:spcPts val="640"/>
              </a:spcBef>
              <a:spcAft>
                <a:spcPts val="0"/>
              </a:spcAft>
              <a:buSzPts val="3200"/>
              <a:buChar char="•"/>
            </a:pPr>
            <a:r>
              <a:rPr lang="en-US"/>
              <a:t>Medicine</a:t>
            </a:r>
            <a:endParaRPr/>
          </a:p>
          <a:p>
            <a:pPr marL="457200" lvl="0" indent="-431800" algn="l" rtl="0">
              <a:lnSpc>
                <a:spcPct val="100000"/>
              </a:lnSpc>
              <a:spcBef>
                <a:spcPts val="640"/>
              </a:spcBef>
              <a:spcAft>
                <a:spcPts val="0"/>
              </a:spcAft>
              <a:buSzPts val="3200"/>
              <a:buChar char="•"/>
            </a:pPr>
            <a:r>
              <a:rPr lang="en-US"/>
              <a:t>Health Care</a:t>
            </a:r>
            <a:endParaRPr/>
          </a:p>
          <a:p>
            <a:pPr marL="457200" lvl="0" indent="-431800" algn="l" rtl="0">
              <a:lnSpc>
                <a:spcPct val="100000"/>
              </a:lnSpc>
              <a:spcBef>
                <a:spcPts val="640"/>
              </a:spcBef>
              <a:spcAft>
                <a:spcPts val="0"/>
              </a:spcAft>
              <a:buSzPts val="3200"/>
              <a:buChar char="•"/>
            </a:pPr>
            <a:r>
              <a:rPr lang="en-US"/>
              <a:t>Fitness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000"/>
              <a:buNone/>
            </a:pPr>
            <a:r>
              <a:rPr lang="en-US" sz="3200"/>
              <a:t>What are we going to learn in this class?</a:t>
            </a:r>
            <a:endParaRPr/>
          </a:p>
        </p:txBody>
      </p:sp>
      <p:sp>
        <p:nvSpPr>
          <p:cNvPr id="208" name="Google Shape;208;p102"/>
          <p:cNvSpPr txBox="1"/>
          <p:nvPr/>
        </p:nvSpPr>
        <p:spPr>
          <a:xfrm>
            <a:off x="2286000" y="1752600"/>
            <a:ext cx="7513638" cy="579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How to solve problems using a computer</a:t>
            </a:r>
            <a:endParaRPr/>
          </a:p>
        </p:txBody>
      </p:sp>
      <p:cxnSp>
        <p:nvCxnSpPr>
          <p:cNvPr id="209" name="Google Shape;209;p102"/>
          <p:cNvCxnSpPr/>
          <p:nvPr/>
        </p:nvCxnSpPr>
        <p:spPr>
          <a:xfrm>
            <a:off x="6553200" y="1828800"/>
            <a:ext cx="0" cy="3505200"/>
          </a:xfrm>
          <a:prstGeom prst="straightConnector1">
            <a:avLst/>
          </a:prstGeom>
          <a:noFill/>
          <a:ln w="38100" cap="flat" cmpd="sng">
            <a:solidFill>
              <a:schemeClr val="dk1"/>
            </a:solidFill>
            <a:prstDash val="solid"/>
            <a:round/>
            <a:headEnd type="none" w="med" len="med"/>
            <a:tailEnd type="none" w="med" len="med"/>
          </a:ln>
        </p:spPr>
      </p:cxnSp>
      <p:cxnSp>
        <p:nvCxnSpPr>
          <p:cNvPr id="210" name="Google Shape;210;p102"/>
          <p:cNvCxnSpPr/>
          <p:nvPr/>
        </p:nvCxnSpPr>
        <p:spPr>
          <a:xfrm>
            <a:off x="2438400" y="2286000"/>
            <a:ext cx="7391400" cy="0"/>
          </a:xfrm>
          <a:prstGeom prst="straightConnector1">
            <a:avLst/>
          </a:prstGeom>
          <a:noFill/>
          <a:ln w="38100" cap="flat" cmpd="sng">
            <a:solidFill>
              <a:schemeClr val="dk1"/>
            </a:solidFill>
            <a:prstDash val="solid"/>
            <a:round/>
            <a:headEnd type="none" w="med" len="med"/>
            <a:tailEnd type="none" w="med" len="med"/>
          </a:ln>
        </p:spPr>
      </p:cxnSp>
      <p:sp>
        <p:nvSpPr>
          <p:cNvPr id="211" name="Google Shape;211;p102"/>
          <p:cNvSpPr txBox="1"/>
          <p:nvPr/>
        </p:nvSpPr>
        <p:spPr>
          <a:xfrm>
            <a:off x="2971928" y="2471797"/>
            <a:ext cx="2895344" cy="20621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Algorithm</a:t>
            </a:r>
            <a:endParaRPr/>
          </a:p>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Development</a:t>
            </a:r>
            <a:endParaRPr/>
          </a:p>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and Problem</a:t>
            </a:r>
            <a:endParaRPr/>
          </a:p>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Decomposition</a:t>
            </a:r>
            <a:endParaRPr/>
          </a:p>
        </p:txBody>
      </p:sp>
      <p:sp>
        <p:nvSpPr>
          <p:cNvPr id="212" name="Google Shape;212;p102"/>
          <p:cNvSpPr txBox="1"/>
          <p:nvPr/>
        </p:nvSpPr>
        <p:spPr>
          <a:xfrm>
            <a:off x="6457244" y="2424996"/>
            <a:ext cx="4255910" cy="20621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Programming Using </a:t>
            </a:r>
            <a:endParaRPr/>
          </a:p>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Large Language Models (Copilot)</a:t>
            </a:r>
            <a:endParaRPr/>
          </a:p>
          <a:p>
            <a:pPr marL="0" marR="0" lvl="0" indent="0" algn="ctr" rtl="0">
              <a:lnSpc>
                <a:spcPct val="100000"/>
              </a:lnSpc>
              <a:spcBef>
                <a:spcPts val="0"/>
              </a:spcBef>
              <a:spcAft>
                <a:spcPts val="0"/>
              </a:spcAft>
              <a:buNone/>
            </a:pPr>
            <a:r>
              <a:rPr lang="en-US" sz="3200" b="0" i="0" u="none" strike="noStrike" cap="none">
                <a:solidFill>
                  <a:schemeClr val="dk1"/>
                </a:solidFill>
                <a:latin typeface="Arial"/>
                <a:ea typeface="Arial"/>
                <a:cs typeface="Arial"/>
                <a:sym typeface="Arial"/>
              </a:rPr>
              <a:t>and Python</a:t>
            </a:r>
            <a:endParaRPr/>
          </a:p>
        </p:txBody>
      </p:sp>
      <p:sp>
        <p:nvSpPr>
          <p:cNvPr id="213" name="Google Shape;213;p102"/>
          <p:cNvSpPr/>
          <p:nvPr/>
        </p:nvSpPr>
        <p:spPr>
          <a:xfrm>
            <a:off x="1524000" y="5334000"/>
            <a:ext cx="2667000" cy="1219200"/>
          </a:xfrm>
          <a:prstGeom prst="wedgeEllipseCallout">
            <a:avLst>
              <a:gd name="adj1" fmla="val -43750"/>
              <a:gd name="adj2" fmla="val 70000"/>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3200" b="0" i="0" u="none" strike="noStrike" cap="none">
              <a:solidFill>
                <a:srgbClr val="000000"/>
              </a:solidFill>
              <a:latin typeface="Arial"/>
              <a:ea typeface="Arial"/>
              <a:cs typeface="Arial"/>
              <a:sym typeface="Arial"/>
            </a:endParaRPr>
          </a:p>
        </p:txBody>
      </p:sp>
      <p:sp>
        <p:nvSpPr>
          <p:cNvPr id="214" name="Google Shape;214;p102"/>
          <p:cNvSpPr/>
          <p:nvPr/>
        </p:nvSpPr>
        <p:spPr>
          <a:xfrm>
            <a:off x="3744912" y="4933950"/>
            <a:ext cx="5616575" cy="1219200"/>
          </a:xfrm>
          <a:prstGeom prst="cloudCallout">
            <a:avLst>
              <a:gd name="adj1" fmla="val 5144"/>
              <a:gd name="adj2" fmla="val -79949"/>
            </a:avLst>
          </a:prstGeom>
          <a:noFill/>
          <a:ln w="25400" cap="flat" cmpd="sng">
            <a:solidFill>
              <a:srgbClr val="33CC3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33CC33"/>
                </a:solidFill>
                <a:latin typeface="Arial"/>
                <a:ea typeface="Arial"/>
                <a:cs typeface="Arial"/>
                <a:sym typeface="Arial"/>
              </a:rPr>
              <a:t>This is really our focus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0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Expect it to be…</a:t>
            </a:r>
            <a:endParaRPr/>
          </a:p>
        </p:txBody>
      </p:sp>
      <p:pic>
        <p:nvPicPr>
          <p:cNvPr id="220" name="Google Shape;220;p103" descr="http://www.riosalado.edu/programs/elearning/PublishingImages/students-laptops-row23.jpg"/>
          <p:cNvPicPr preferRelativeResize="0"/>
          <p:nvPr/>
        </p:nvPicPr>
        <p:blipFill rotWithShape="1">
          <a:blip r:embed="rId3">
            <a:alphaModFix/>
          </a:blip>
          <a:srcRect/>
          <a:stretch/>
        </p:blipFill>
        <p:spPr>
          <a:xfrm>
            <a:off x="4267200" y="1524000"/>
            <a:ext cx="4972050" cy="1590675"/>
          </a:xfrm>
          <a:prstGeom prst="rect">
            <a:avLst/>
          </a:prstGeom>
          <a:noFill/>
          <a:ln>
            <a:noFill/>
          </a:ln>
        </p:spPr>
      </p:pic>
      <p:sp>
        <p:nvSpPr>
          <p:cNvPr id="221" name="Google Shape;221;p103"/>
          <p:cNvSpPr txBox="1"/>
          <p:nvPr/>
        </p:nvSpPr>
        <p:spPr>
          <a:xfrm>
            <a:off x="2133600" y="2088504"/>
            <a:ext cx="13500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Thrilling!</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0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Expect it to be…</a:t>
            </a:r>
            <a:endParaRPr/>
          </a:p>
        </p:txBody>
      </p:sp>
      <p:pic>
        <p:nvPicPr>
          <p:cNvPr id="228" name="Google Shape;228;p104" descr="http://www.riosalado.edu/programs/elearning/PublishingImages/students-laptops-row23.jpg"/>
          <p:cNvPicPr preferRelativeResize="0"/>
          <p:nvPr/>
        </p:nvPicPr>
        <p:blipFill rotWithShape="1">
          <a:blip r:embed="rId3">
            <a:alphaModFix/>
          </a:blip>
          <a:srcRect/>
          <a:stretch/>
        </p:blipFill>
        <p:spPr>
          <a:xfrm>
            <a:off x="4267200" y="1524000"/>
            <a:ext cx="4972050" cy="1590675"/>
          </a:xfrm>
          <a:prstGeom prst="rect">
            <a:avLst/>
          </a:prstGeom>
          <a:noFill/>
          <a:ln>
            <a:noFill/>
          </a:ln>
        </p:spPr>
      </p:pic>
      <p:sp>
        <p:nvSpPr>
          <p:cNvPr id="229" name="Google Shape;229;p104"/>
          <p:cNvSpPr txBox="1"/>
          <p:nvPr/>
        </p:nvSpPr>
        <p:spPr>
          <a:xfrm>
            <a:off x="2133600" y="2088504"/>
            <a:ext cx="13500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Thrilling!</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And…</a:t>
            </a:r>
            <a:endParaRPr/>
          </a:p>
        </p:txBody>
      </p:sp>
      <p:sp>
        <p:nvSpPr>
          <p:cNvPr id="230" name="Google Shape;230;p104"/>
          <p:cNvSpPr txBox="1"/>
          <p:nvPr/>
        </p:nvSpPr>
        <p:spPr>
          <a:xfrm>
            <a:off x="6106253" y="4546331"/>
            <a:ext cx="546976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Sometimes one of the most frustrating </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things you’ve ever done!</a:t>
            </a:r>
            <a:endParaRPr/>
          </a:p>
        </p:txBody>
      </p:sp>
      <p:pic>
        <p:nvPicPr>
          <p:cNvPr id="231" name="Google Shape;231;p104" descr="http://files.pressible.org/267/files/2011/03/frustrated-at-computer_1.jpg"/>
          <p:cNvPicPr preferRelativeResize="0"/>
          <p:nvPr/>
        </p:nvPicPr>
        <p:blipFill rotWithShape="1">
          <a:blip r:embed="rId4">
            <a:alphaModFix/>
          </a:blip>
          <a:srcRect/>
          <a:stretch/>
        </p:blipFill>
        <p:spPr>
          <a:xfrm>
            <a:off x="2212476" y="3680622"/>
            <a:ext cx="3165200" cy="28641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0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A Note about Failure and Persistence</a:t>
            </a:r>
            <a:endParaRPr/>
          </a:p>
        </p:txBody>
      </p:sp>
      <p:pic>
        <p:nvPicPr>
          <p:cNvPr id="238" name="Google Shape;238;p105" descr="http://www.riosalado.edu/programs/elearning/PublishingImages/students-laptops-row23.jpg"/>
          <p:cNvPicPr preferRelativeResize="0"/>
          <p:nvPr/>
        </p:nvPicPr>
        <p:blipFill rotWithShape="1">
          <a:blip r:embed="rId3">
            <a:alphaModFix/>
          </a:blip>
          <a:srcRect/>
          <a:stretch/>
        </p:blipFill>
        <p:spPr>
          <a:xfrm>
            <a:off x="4267200" y="1524000"/>
            <a:ext cx="4972050" cy="1590675"/>
          </a:xfrm>
          <a:prstGeom prst="rect">
            <a:avLst/>
          </a:prstGeom>
          <a:noFill/>
          <a:ln>
            <a:noFill/>
          </a:ln>
        </p:spPr>
      </p:pic>
      <p:sp>
        <p:nvSpPr>
          <p:cNvPr id="239" name="Google Shape;239;p105"/>
          <p:cNvSpPr txBox="1"/>
          <p:nvPr/>
        </p:nvSpPr>
        <p:spPr>
          <a:xfrm>
            <a:off x="2133600" y="2088504"/>
            <a:ext cx="13500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Thrilling!</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And…</a:t>
            </a:r>
            <a:endParaRPr/>
          </a:p>
        </p:txBody>
      </p:sp>
      <p:pic>
        <p:nvPicPr>
          <p:cNvPr id="240" name="Google Shape;240;p105" descr="http://files.pressible.org/267/files/2011/03/frustrated-at-computer_1.jpg"/>
          <p:cNvPicPr preferRelativeResize="0"/>
          <p:nvPr/>
        </p:nvPicPr>
        <p:blipFill rotWithShape="1">
          <a:blip r:embed="rId4">
            <a:alphaModFix/>
          </a:blip>
          <a:srcRect/>
          <a:stretch/>
        </p:blipFill>
        <p:spPr>
          <a:xfrm>
            <a:off x="2212476" y="3680622"/>
            <a:ext cx="3165200" cy="2864141"/>
          </a:xfrm>
          <a:prstGeom prst="rect">
            <a:avLst/>
          </a:prstGeom>
          <a:noFill/>
          <a:ln>
            <a:noFill/>
          </a:ln>
        </p:spPr>
      </p:pic>
      <p:sp>
        <p:nvSpPr>
          <p:cNvPr id="241" name="Google Shape;241;p105"/>
          <p:cNvSpPr txBox="1"/>
          <p:nvPr/>
        </p:nvSpPr>
        <p:spPr>
          <a:xfrm>
            <a:off x="6128951" y="3670910"/>
            <a:ext cx="546976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Sometimes, one of the most frustrating</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things you’ve ever done!</a:t>
            </a:r>
            <a:endParaRPr/>
          </a:p>
        </p:txBody>
      </p:sp>
      <p:pic>
        <p:nvPicPr>
          <p:cNvPr id="242" name="Google Shape;242;p105"/>
          <p:cNvPicPr preferRelativeResize="0"/>
          <p:nvPr/>
        </p:nvPicPr>
        <p:blipFill rotWithShape="1">
          <a:blip r:embed="rId5">
            <a:alphaModFix/>
          </a:blip>
          <a:srcRect/>
          <a:stretch/>
        </p:blipFill>
        <p:spPr>
          <a:xfrm>
            <a:off x="6173012" y="4724401"/>
            <a:ext cx="1857375" cy="428625"/>
          </a:xfrm>
          <a:prstGeom prst="rect">
            <a:avLst/>
          </a:prstGeom>
          <a:noFill/>
          <a:ln>
            <a:noFill/>
          </a:ln>
        </p:spPr>
      </p:pic>
      <p:pic>
        <p:nvPicPr>
          <p:cNvPr id="243" name="Google Shape;243;p105"/>
          <p:cNvPicPr preferRelativeResize="0"/>
          <p:nvPr/>
        </p:nvPicPr>
        <p:blipFill rotWithShape="1">
          <a:blip r:embed="rId6">
            <a:alphaModFix/>
          </a:blip>
          <a:srcRect/>
          <a:stretch/>
        </p:blipFill>
        <p:spPr>
          <a:xfrm>
            <a:off x="5806299" y="5153025"/>
            <a:ext cx="4448175" cy="647700"/>
          </a:xfrm>
          <a:prstGeom prst="rect">
            <a:avLst/>
          </a:prstGeom>
          <a:noFill/>
          <a:ln>
            <a:noFill/>
          </a:ln>
        </p:spPr>
      </p:pic>
      <p:sp>
        <p:nvSpPr>
          <p:cNvPr id="244" name="Google Shape;244;p105"/>
          <p:cNvSpPr/>
          <p:nvPr/>
        </p:nvSpPr>
        <p:spPr>
          <a:xfrm>
            <a:off x="5943600" y="4572000"/>
            <a:ext cx="4495800" cy="15240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245" name="Google Shape;245;p105"/>
          <p:cNvSpPr txBox="1"/>
          <p:nvPr/>
        </p:nvSpPr>
        <p:spPr>
          <a:xfrm>
            <a:off x="5932251" y="6071819"/>
            <a:ext cx="488467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If you are not "failing", you are not </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aiming high enough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0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latin typeface="Arial"/>
                <a:ea typeface="Arial"/>
                <a:cs typeface="Arial"/>
                <a:sym typeface="Arial"/>
              </a:rPr>
              <a:t>About This Class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For whom is this class designed?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93"/>
          <p:cNvSpPr txBox="1">
            <a:spLocks noGrp="1"/>
          </p:cNvSpPr>
          <p:nvPr>
            <p:ph type="ctrTitle"/>
          </p:nvPr>
        </p:nvSpPr>
        <p:spPr>
          <a:xfrm>
            <a:off x="2133600" y="7620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a:buNone/>
            </a:pPr>
            <a:r>
              <a:rPr lang="en-US"/>
              <a:t>Welcome to UCSD!</a:t>
            </a:r>
            <a:endParaRPr/>
          </a:p>
        </p:txBody>
      </p:sp>
      <p:sp>
        <p:nvSpPr>
          <p:cNvPr id="118" name="Google Shape;118;p93"/>
          <p:cNvSpPr txBox="1"/>
          <p:nvPr/>
        </p:nvSpPr>
        <p:spPr>
          <a:xfrm>
            <a:off x="1812758" y="3013501"/>
            <a:ext cx="8566484" cy="830997"/>
          </a:xfrm>
          <a:prstGeom prst="rect">
            <a:avLst/>
          </a:prstGeom>
          <a:no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We’ll have some brief topics at the start of each class about computer science, succeeding as new students,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08"/>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My Fundamental Goals for You</a:t>
            </a:r>
            <a:endParaRPr/>
          </a:p>
        </p:txBody>
      </p:sp>
      <p:sp>
        <p:nvSpPr>
          <p:cNvPr id="263" name="Google Shape;263;p108"/>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If in a computing major</a:t>
            </a:r>
            <a:endParaRPr/>
          </a:p>
          <a:p>
            <a:pPr marL="800100" lvl="1" indent="-342900" algn="l" rtl="0">
              <a:lnSpc>
                <a:spcPct val="100000"/>
              </a:lnSpc>
              <a:spcBef>
                <a:spcPts val="0"/>
              </a:spcBef>
              <a:spcAft>
                <a:spcPts val="0"/>
              </a:spcAft>
              <a:buClr>
                <a:schemeClr val="dk1"/>
              </a:buClr>
              <a:buSzPts val="3200"/>
              <a:buChar char="•"/>
            </a:pPr>
            <a:r>
              <a:rPr lang="en-US"/>
              <a:t>You have an exceptionally strong foundation for future courses as CS builds on itself</a:t>
            </a:r>
            <a:endParaRPr/>
          </a:p>
          <a:p>
            <a:pPr marL="342900" lvl="0" indent="-139700" algn="l" rtl="0">
              <a:lnSpc>
                <a:spcPct val="100000"/>
              </a:lnSpc>
              <a:spcBef>
                <a:spcPts val="0"/>
              </a:spcBef>
              <a:spcAft>
                <a:spcPts val="0"/>
              </a:spcAft>
              <a:buSzPts val="3200"/>
              <a:buNone/>
            </a:pPr>
            <a:endParaRPr/>
          </a:p>
          <a:p>
            <a:pPr marL="342900" lvl="0" indent="-342900" algn="l" rtl="0">
              <a:lnSpc>
                <a:spcPct val="100000"/>
              </a:lnSpc>
              <a:spcBef>
                <a:spcPts val="0"/>
              </a:spcBef>
              <a:spcAft>
                <a:spcPts val="0"/>
              </a:spcAft>
              <a:buSzPts val="3200"/>
              <a:buChar char="•"/>
            </a:pPr>
            <a:r>
              <a:rPr lang="en-US"/>
              <a:t>If not in a computing major</a:t>
            </a:r>
            <a:endParaRPr/>
          </a:p>
          <a:p>
            <a:pPr marL="800100" lvl="1" indent="-342900" algn="l" rtl="0">
              <a:lnSpc>
                <a:spcPct val="100000"/>
              </a:lnSpc>
              <a:spcBef>
                <a:spcPts val="0"/>
              </a:spcBef>
              <a:spcAft>
                <a:spcPts val="0"/>
              </a:spcAft>
              <a:buSzPts val="2800"/>
              <a:buChar char="–"/>
            </a:pPr>
            <a:r>
              <a:rPr lang="en-US"/>
              <a:t>Often in your future, you will have tedious tasks that computers can solve.  I want you to be able to solve them with code (using LLMs or whatever tools you want).</a:t>
            </a: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Class Syllabus</a:t>
            </a:r>
            <a:endParaRPr/>
          </a:p>
        </p:txBody>
      </p:sp>
      <p:sp>
        <p:nvSpPr>
          <p:cNvPr id="270" name="Google Shape;270;p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Available on our website (linked from canvas)</a:t>
            </a:r>
            <a:endParaRPr/>
          </a:p>
        </p:txBody>
      </p:sp>
      <p:sp>
        <p:nvSpPr>
          <p:cNvPr id="271" name="Google Shape;271;p5"/>
          <p:cNvSpPr txBox="1"/>
          <p:nvPr/>
        </p:nvSpPr>
        <p:spPr>
          <a:xfrm>
            <a:off x="3196910" y="2482027"/>
            <a:ext cx="55043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Class Website</a:t>
            </a:r>
            <a:endParaRPr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None/>
            </a:pPr>
            <a:r>
              <a:rPr lang="en-US"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https://sites.google.com/ucsd.edu/cse8afa23/home</a:t>
            </a:r>
            <a:endParaRPr sz="1800" b="0" i="0" u="none" strike="noStrike" cap="none">
              <a:solidFill>
                <a:srgbClr val="000000"/>
              </a:solidFill>
              <a:latin typeface="Arial"/>
              <a:ea typeface="Arial"/>
              <a:cs typeface="Arial"/>
              <a:sym typeface="Arial"/>
            </a:endParaRPr>
          </a:p>
        </p:txBody>
      </p:sp>
      <p:pic>
        <p:nvPicPr>
          <p:cNvPr id="272" name="Google Shape;272;p5"/>
          <p:cNvPicPr preferRelativeResize="0"/>
          <p:nvPr/>
        </p:nvPicPr>
        <p:blipFill rotWithShape="1">
          <a:blip r:embed="rId4">
            <a:alphaModFix/>
          </a:blip>
          <a:srcRect/>
          <a:stretch/>
        </p:blipFill>
        <p:spPr>
          <a:xfrm>
            <a:off x="4145560" y="3213721"/>
            <a:ext cx="2912443" cy="29124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Syllabus – Required Materials</a:t>
            </a:r>
            <a:endParaRPr/>
          </a:p>
        </p:txBody>
      </p:sp>
      <p:sp>
        <p:nvSpPr>
          <p:cNvPr id="279" name="Google Shape;279;p6"/>
          <p:cNvSpPr txBox="1">
            <a:spLocks noGrp="1"/>
          </p:cNvSpPr>
          <p:nvPr>
            <p:ph type="body" idx="1"/>
          </p:nvPr>
        </p:nvSpPr>
        <p:spPr>
          <a:xfrm>
            <a:off x="609600" y="1072816"/>
            <a:ext cx="10972800" cy="5243848"/>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Porter and Zingaro: Learn AI-Assisted Python Programming with GitHub Copilot and ChatGPT</a:t>
            </a:r>
            <a:endParaRPr/>
          </a:p>
          <a:p>
            <a:pPr marL="342900" lvl="0" indent="-139700" algn="l" rtl="0">
              <a:lnSpc>
                <a:spcPct val="100000"/>
              </a:lnSpc>
              <a:spcBef>
                <a:spcPts val="0"/>
              </a:spcBef>
              <a:spcAft>
                <a:spcPts val="0"/>
              </a:spcAft>
              <a:buClr>
                <a:schemeClr val="dk1"/>
              </a:buClr>
              <a:buSzPts val="3200"/>
              <a:buNone/>
            </a:pPr>
            <a:endParaRPr/>
          </a:p>
          <a:p>
            <a:pPr marL="342900" lvl="0" indent="-342900" algn="l" rtl="0">
              <a:lnSpc>
                <a:spcPct val="100000"/>
              </a:lnSpc>
              <a:spcBef>
                <a:spcPts val="0"/>
              </a:spcBef>
              <a:spcAft>
                <a:spcPts val="0"/>
              </a:spcAft>
              <a:buClr>
                <a:schemeClr val="dk1"/>
              </a:buClr>
              <a:buSzPts val="3200"/>
              <a:buChar char="•"/>
            </a:pPr>
            <a:r>
              <a:rPr lang="en-US"/>
              <a:t>Iclicker Physical Device (web option does not work)</a:t>
            </a:r>
            <a:endParaRPr/>
          </a:p>
        </p:txBody>
      </p:sp>
      <p:sp>
        <p:nvSpPr>
          <p:cNvPr id="280" name="Google Shape;280;p6"/>
          <p:cNvSpPr txBox="1"/>
          <p:nvPr/>
        </p:nvSpPr>
        <p:spPr>
          <a:xfrm>
            <a:off x="219919" y="4363656"/>
            <a:ext cx="10622539"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2"/>
                </a:solidFill>
                <a:latin typeface="Calibri"/>
                <a:ea typeface="Calibri"/>
                <a:cs typeface="Calibri"/>
                <a:sym typeface="Calibri"/>
              </a:rPr>
              <a:t>There is a reading per week and associated reading quiz.</a:t>
            </a:r>
            <a:endParaRPr/>
          </a:p>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2"/>
                </a:solidFill>
                <a:latin typeface="Calibri"/>
                <a:ea typeface="Calibri"/>
                <a:cs typeface="Calibri"/>
                <a:sym typeface="Calibri"/>
              </a:rPr>
              <a:t>The iclicker is for in-class participation.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Basics – Your grade</a:t>
            </a:r>
            <a:endParaRPr/>
          </a:p>
        </p:txBody>
      </p:sp>
      <p:sp>
        <p:nvSpPr>
          <p:cNvPr id="286" name="Google Shape;286;p7"/>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Readings and other online quizzes/surveys: 5%</a:t>
            </a:r>
            <a:endParaRPr/>
          </a:p>
          <a:p>
            <a:pPr marL="342900" lvl="0" indent="-342900" algn="l" rtl="0">
              <a:lnSpc>
                <a:spcPct val="100000"/>
              </a:lnSpc>
              <a:spcBef>
                <a:spcPts val="640"/>
              </a:spcBef>
              <a:spcAft>
                <a:spcPts val="0"/>
              </a:spcAft>
              <a:buClr>
                <a:schemeClr val="dk1"/>
              </a:buClr>
              <a:buSzPts val="3200"/>
              <a:buChar char="•"/>
            </a:pPr>
            <a:r>
              <a:rPr lang="en-US"/>
              <a:t>Participation: 0-5%</a:t>
            </a:r>
            <a:endParaRPr/>
          </a:p>
          <a:p>
            <a:pPr marL="342900" lvl="0" indent="-342900" algn="l" rtl="0">
              <a:lnSpc>
                <a:spcPct val="100000"/>
              </a:lnSpc>
              <a:spcBef>
                <a:spcPts val="640"/>
              </a:spcBef>
              <a:spcAft>
                <a:spcPts val="0"/>
              </a:spcAft>
              <a:buClr>
                <a:schemeClr val="dk1"/>
              </a:buClr>
              <a:buSzPts val="3200"/>
              <a:buChar char="•"/>
            </a:pPr>
            <a:r>
              <a:rPr lang="en-US"/>
              <a:t>Homework: 15%	</a:t>
            </a:r>
            <a:endParaRPr/>
          </a:p>
          <a:p>
            <a:pPr marL="342900" lvl="0" indent="-342900" algn="l" rtl="0">
              <a:lnSpc>
                <a:spcPct val="100000"/>
              </a:lnSpc>
              <a:spcBef>
                <a:spcPts val="640"/>
              </a:spcBef>
              <a:spcAft>
                <a:spcPts val="0"/>
              </a:spcAft>
              <a:buClr>
                <a:schemeClr val="dk1"/>
              </a:buClr>
              <a:buSzPts val="3200"/>
              <a:buChar char="•"/>
            </a:pPr>
            <a:r>
              <a:rPr lang="en-US"/>
              <a:t>Projects: 10%</a:t>
            </a:r>
            <a:endParaRPr/>
          </a:p>
          <a:p>
            <a:pPr marL="342900" lvl="0" indent="-342900" algn="l" rtl="0">
              <a:lnSpc>
                <a:spcPct val="100000"/>
              </a:lnSpc>
              <a:spcBef>
                <a:spcPts val="640"/>
              </a:spcBef>
              <a:spcAft>
                <a:spcPts val="0"/>
              </a:spcAft>
              <a:buClr>
                <a:schemeClr val="dk1"/>
              </a:buClr>
              <a:buSzPts val="3200"/>
              <a:buChar char="•"/>
            </a:pPr>
            <a:r>
              <a:rPr lang="en-US"/>
              <a:t>Labs: 10%</a:t>
            </a:r>
            <a:endParaRPr/>
          </a:p>
          <a:p>
            <a:pPr marL="342900" lvl="0" indent="-342900" algn="l" rtl="0">
              <a:lnSpc>
                <a:spcPct val="100000"/>
              </a:lnSpc>
              <a:spcBef>
                <a:spcPts val="640"/>
              </a:spcBef>
              <a:spcAft>
                <a:spcPts val="0"/>
              </a:spcAft>
              <a:buClr>
                <a:schemeClr val="dk1"/>
              </a:buClr>
              <a:buSzPts val="3200"/>
              <a:buChar char="•"/>
            </a:pPr>
            <a:r>
              <a:rPr lang="en-US"/>
              <a:t>Quizzes: 30%</a:t>
            </a:r>
            <a:endParaRPr/>
          </a:p>
          <a:p>
            <a:pPr marL="342900" lvl="0" indent="-342900" algn="l" rtl="0">
              <a:lnSpc>
                <a:spcPct val="100000"/>
              </a:lnSpc>
              <a:spcBef>
                <a:spcPts val="640"/>
              </a:spcBef>
              <a:spcAft>
                <a:spcPts val="0"/>
              </a:spcAft>
              <a:buClr>
                <a:schemeClr val="dk1"/>
              </a:buClr>
              <a:buSzPts val="3200"/>
              <a:buChar char="•"/>
            </a:pPr>
            <a:r>
              <a:rPr lang="en-US"/>
              <a:t>Final: 25-30%</a:t>
            </a:r>
            <a:endParaRPr/>
          </a:p>
        </p:txBody>
      </p:sp>
      <p:sp>
        <p:nvSpPr>
          <p:cNvPr id="287" name="Google Shape;287;p7"/>
          <p:cNvSpPr txBox="1"/>
          <p:nvPr/>
        </p:nvSpPr>
        <p:spPr>
          <a:xfrm>
            <a:off x="5563402" y="2514810"/>
            <a:ext cx="5941996" cy="3046988"/>
          </a:xfrm>
          <a:prstGeom prst="rect">
            <a:avLst/>
          </a:prstGeom>
          <a:no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Readings Quizzes, Homework, Labs, and Quizzes: you can drop your lowest score.</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Participation: you can miss 4 classes for full credit.</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Nothing can be turned in late, no exceptions. (Use your drops judiciously.)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0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Participation</a:t>
            </a:r>
            <a:endParaRPr/>
          </a:p>
        </p:txBody>
      </p:sp>
      <p:sp>
        <p:nvSpPr>
          <p:cNvPr id="293" name="Google Shape;293;p109"/>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8108"/>
              <a:buChar char="•"/>
            </a:pPr>
            <a:r>
              <a:rPr lang="en-US"/>
              <a:t>Iclickers in class (starting next Tuesday)</a:t>
            </a:r>
            <a:endParaRPr/>
          </a:p>
          <a:p>
            <a:pPr marL="800100" lvl="1" indent="-342900" algn="l" rtl="0">
              <a:lnSpc>
                <a:spcPct val="100000"/>
              </a:lnSpc>
              <a:spcBef>
                <a:spcPts val="0"/>
              </a:spcBef>
              <a:spcAft>
                <a:spcPts val="0"/>
              </a:spcAft>
              <a:buClr>
                <a:schemeClr val="dk1"/>
              </a:buClr>
              <a:buSzPct val="123552"/>
              <a:buChar char="•"/>
            </a:pPr>
            <a:r>
              <a:rPr lang="en-US"/>
              <a:t>“Attending Class” means clicking in for &gt;= 80% of questions</a:t>
            </a:r>
            <a:endParaRPr/>
          </a:p>
          <a:p>
            <a:pPr marL="800100" lvl="1" indent="-342900" algn="l" rtl="0">
              <a:lnSpc>
                <a:spcPct val="100000"/>
              </a:lnSpc>
              <a:spcBef>
                <a:spcPts val="0"/>
              </a:spcBef>
              <a:spcAft>
                <a:spcPts val="0"/>
              </a:spcAft>
              <a:buClr>
                <a:schemeClr val="dk1"/>
              </a:buClr>
              <a:buSzPct val="123552"/>
              <a:buChar char="•"/>
            </a:pPr>
            <a:r>
              <a:rPr lang="en-US"/>
              <a:t>You can get 100% for 5% of the grade for the course (and your final is worth 25%) by missing fewer than 4 classes.</a:t>
            </a:r>
            <a:endParaRPr/>
          </a:p>
          <a:p>
            <a:pPr marL="1257300" lvl="2" indent="-342900" algn="l" rtl="0">
              <a:lnSpc>
                <a:spcPct val="100000"/>
              </a:lnSpc>
              <a:spcBef>
                <a:spcPts val="0"/>
              </a:spcBef>
              <a:spcAft>
                <a:spcPts val="0"/>
              </a:spcAft>
              <a:buClr>
                <a:schemeClr val="dk1"/>
              </a:buClr>
              <a:buSzPct val="144144"/>
              <a:buChar char="•"/>
            </a:pPr>
            <a:r>
              <a:rPr lang="en-US"/>
              <a:t>If you miss more than 4 classes</a:t>
            </a:r>
            <a:endParaRPr/>
          </a:p>
          <a:p>
            <a:pPr marL="1714500" lvl="3" indent="-342900" algn="l" rtl="0">
              <a:lnSpc>
                <a:spcPct val="100000"/>
              </a:lnSpc>
              <a:spcBef>
                <a:spcPts val="0"/>
              </a:spcBef>
              <a:spcAft>
                <a:spcPts val="0"/>
              </a:spcAft>
              <a:buClr>
                <a:schemeClr val="dk1"/>
              </a:buClr>
              <a:buSzPct val="172972"/>
              <a:buChar char="–"/>
            </a:pPr>
            <a:r>
              <a:rPr lang="en-US"/>
              <a:t>You get 100% for this portion of your grade:  (#attended/#total)*5%</a:t>
            </a:r>
            <a:endParaRPr/>
          </a:p>
          <a:p>
            <a:pPr marL="1714500" lvl="3" indent="-342900" algn="l" rtl="0">
              <a:lnSpc>
                <a:spcPct val="100000"/>
              </a:lnSpc>
              <a:spcBef>
                <a:spcPts val="0"/>
              </a:spcBef>
              <a:spcAft>
                <a:spcPts val="0"/>
              </a:spcAft>
              <a:buClr>
                <a:schemeClr val="dk1"/>
              </a:buClr>
              <a:buSzPct val="172972"/>
              <a:buChar char="–"/>
            </a:pPr>
            <a:r>
              <a:rPr lang="en-US"/>
              <a:t>and your final is worth 25%+(#missed/#total)*5%</a:t>
            </a:r>
            <a:endParaRPr/>
          </a:p>
          <a:p>
            <a:pPr marL="1257300" lvl="2" indent="-342900" algn="l" rtl="0">
              <a:lnSpc>
                <a:spcPct val="100000"/>
              </a:lnSpc>
              <a:spcBef>
                <a:spcPts val="0"/>
              </a:spcBef>
              <a:spcAft>
                <a:spcPts val="0"/>
              </a:spcAft>
              <a:buClr>
                <a:schemeClr val="dk1"/>
              </a:buClr>
              <a:buSzPct val="144144"/>
              <a:buChar char="•"/>
            </a:pPr>
            <a:r>
              <a:rPr lang="en-US"/>
              <a:t>E.g., if you attend 9/18 classes, you’d get 100% for 2.5% of your grade and your final is worth 27.5% of your grade.</a:t>
            </a:r>
            <a:endParaRPr/>
          </a:p>
          <a:p>
            <a:pPr marL="342900" lvl="0" indent="-342900" algn="l" rtl="0">
              <a:lnSpc>
                <a:spcPct val="100000"/>
              </a:lnSpc>
              <a:spcBef>
                <a:spcPts val="0"/>
              </a:spcBef>
              <a:spcAft>
                <a:spcPts val="0"/>
              </a:spcAft>
              <a:buSzPct val="108108"/>
              <a:buChar char="•"/>
            </a:pPr>
            <a:r>
              <a:rPr lang="en-US"/>
              <a:t>Class on November 21st will not require attendance</a:t>
            </a:r>
            <a:endParaRPr/>
          </a:p>
          <a:p>
            <a:pPr marL="800100" lvl="1" indent="-342900" algn="l" rtl="0">
              <a:lnSpc>
                <a:spcPct val="100000"/>
              </a:lnSpc>
              <a:spcBef>
                <a:spcPts val="0"/>
              </a:spcBef>
              <a:spcAft>
                <a:spcPts val="0"/>
              </a:spcAft>
              <a:buSzPct val="108108"/>
              <a:buChar char="–"/>
            </a:pPr>
            <a:r>
              <a:rPr lang="en-US"/>
              <a:t>Likely will be remote</a:t>
            </a:r>
            <a:endParaRPr/>
          </a:p>
          <a:p>
            <a:pPr marL="342900" lvl="0" indent="-342900" algn="l" rtl="0">
              <a:lnSpc>
                <a:spcPct val="100000"/>
              </a:lnSpc>
              <a:spcBef>
                <a:spcPts val="0"/>
              </a:spcBef>
              <a:spcAft>
                <a:spcPts val="0"/>
              </a:spcAft>
              <a:buSzPct val="108108"/>
              <a:buChar char="•"/>
            </a:pPr>
            <a:r>
              <a:rPr lang="en-US"/>
              <a:t>All lectures are podcasted</a:t>
            </a:r>
            <a:endParaRPr/>
          </a:p>
          <a:p>
            <a:pPr marL="342900" lvl="0" indent="-342900" algn="l" rtl="0">
              <a:lnSpc>
                <a:spcPct val="100000"/>
              </a:lnSpc>
              <a:spcBef>
                <a:spcPts val="0"/>
              </a:spcBef>
              <a:spcAft>
                <a:spcPts val="0"/>
              </a:spcAft>
              <a:buSzPct val="108108"/>
              <a:buChar char="•"/>
            </a:pPr>
            <a:r>
              <a:rPr lang="en-US"/>
              <a:t>More about in-class activities shortly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1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Reading Quizzes/Surveys</a:t>
            </a:r>
            <a:endParaRPr/>
          </a:p>
        </p:txBody>
      </p:sp>
      <p:sp>
        <p:nvSpPr>
          <p:cNvPr id="299" name="Google Shape;299;p110"/>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8108"/>
              <a:buChar char="•"/>
            </a:pPr>
            <a:r>
              <a:rPr lang="en-US"/>
              <a:t>Surveys are periodically offered. Completion is all that’s required for credit.</a:t>
            </a:r>
            <a:endParaRPr/>
          </a:p>
          <a:p>
            <a:pPr marL="342900" lvl="0" indent="-342900" algn="l" rtl="0">
              <a:lnSpc>
                <a:spcPct val="100000"/>
              </a:lnSpc>
              <a:spcBef>
                <a:spcPts val="0"/>
              </a:spcBef>
              <a:spcAft>
                <a:spcPts val="0"/>
              </a:spcAft>
              <a:buClr>
                <a:schemeClr val="dk1"/>
              </a:buClr>
              <a:buSzPct val="108108"/>
              <a:buChar char="•"/>
            </a:pPr>
            <a:r>
              <a:rPr lang="en-US"/>
              <a:t>Reading Quizzes are generally due on Tuesdays and hosted on PrairieLearn</a:t>
            </a:r>
            <a:endParaRPr/>
          </a:p>
          <a:p>
            <a:pPr marL="800100" lvl="1" indent="-342900" algn="l" rtl="0">
              <a:lnSpc>
                <a:spcPct val="100000"/>
              </a:lnSpc>
              <a:spcBef>
                <a:spcPts val="0"/>
              </a:spcBef>
              <a:spcAft>
                <a:spcPts val="0"/>
              </a:spcAft>
              <a:buClr>
                <a:schemeClr val="dk1"/>
              </a:buClr>
              <a:buSzPct val="123552"/>
              <a:buChar char="•"/>
            </a:pPr>
            <a:r>
              <a:rPr lang="en-US"/>
              <a:t>Next Tuesday is a large-ish reading quiz.  Skim Chapters 1 and 2.  Read chapter 3 carefully.</a:t>
            </a:r>
            <a:endParaRPr/>
          </a:p>
          <a:p>
            <a:pPr marL="800100" lvl="1" indent="-342900" algn="l" rtl="0">
              <a:lnSpc>
                <a:spcPct val="100000"/>
              </a:lnSpc>
              <a:spcBef>
                <a:spcPts val="0"/>
              </a:spcBef>
              <a:spcAft>
                <a:spcPts val="0"/>
              </a:spcAft>
              <a:buSzPct val="108108"/>
              <a:buChar char="–"/>
            </a:pPr>
            <a:r>
              <a:rPr lang="en-US"/>
              <a:t>Also complete the required (for financial aid and credit) syllabus quiz on canvas</a:t>
            </a:r>
            <a:endParaRPr/>
          </a:p>
          <a:p>
            <a:pPr marL="342900" lvl="0" indent="-342900" algn="l" rtl="0">
              <a:lnSpc>
                <a:spcPct val="100000"/>
              </a:lnSpc>
              <a:spcBef>
                <a:spcPts val="0"/>
              </a:spcBef>
              <a:spcAft>
                <a:spcPts val="0"/>
              </a:spcAft>
              <a:buSzPct val="108108"/>
              <a:buChar char="•"/>
            </a:pPr>
            <a:r>
              <a:rPr lang="en-US"/>
              <a:t>Worth 5% of your grade</a:t>
            </a:r>
            <a:endParaRPr/>
          </a:p>
          <a:p>
            <a:pPr marL="342900" lvl="0" indent="-342900" algn="l" rtl="0">
              <a:lnSpc>
                <a:spcPct val="100000"/>
              </a:lnSpc>
              <a:spcBef>
                <a:spcPts val="0"/>
              </a:spcBef>
              <a:spcAft>
                <a:spcPts val="0"/>
              </a:spcAft>
              <a:buSzPct val="108108"/>
              <a:buChar char="•"/>
            </a:pPr>
            <a:r>
              <a:rPr lang="en-US"/>
              <a:t>Can drop lowest reading quiz (but can’t drop missing surveys)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1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Homework</a:t>
            </a:r>
            <a:endParaRPr/>
          </a:p>
        </p:txBody>
      </p:sp>
      <p:sp>
        <p:nvSpPr>
          <p:cNvPr id="305" name="Google Shape;305;p111"/>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00000"/>
              </a:lnSpc>
              <a:spcBef>
                <a:spcPts val="0"/>
              </a:spcBef>
              <a:spcAft>
                <a:spcPts val="0"/>
              </a:spcAft>
              <a:buClr>
                <a:schemeClr val="dk1"/>
              </a:buClr>
              <a:buSzPct val="108108"/>
              <a:buChar char="•"/>
            </a:pPr>
            <a:r>
              <a:rPr lang="en-US"/>
              <a:t>Delivered on PrarieLearn</a:t>
            </a:r>
            <a:endParaRPr/>
          </a:p>
          <a:p>
            <a:pPr marL="342900" lvl="0" indent="-342900" algn="l" rtl="0">
              <a:lnSpc>
                <a:spcPct val="100000"/>
              </a:lnSpc>
              <a:spcBef>
                <a:spcPts val="0"/>
              </a:spcBef>
              <a:spcAft>
                <a:spcPts val="0"/>
              </a:spcAft>
              <a:buClr>
                <a:schemeClr val="dk1"/>
              </a:buClr>
              <a:buSzPct val="108108"/>
              <a:buChar char="•"/>
            </a:pPr>
            <a:r>
              <a:rPr lang="en-US"/>
              <a:t>Many opportunities to retry questions and learn the material</a:t>
            </a:r>
            <a:endParaRPr/>
          </a:p>
          <a:p>
            <a:pPr marL="342900" lvl="0" indent="-342900" algn="l" rtl="0">
              <a:lnSpc>
                <a:spcPct val="100000"/>
              </a:lnSpc>
              <a:spcBef>
                <a:spcPts val="0"/>
              </a:spcBef>
              <a:spcAft>
                <a:spcPts val="0"/>
              </a:spcAft>
              <a:buClr>
                <a:schemeClr val="dk1"/>
              </a:buClr>
              <a:buSzPct val="108108"/>
              <a:buChar char="•"/>
            </a:pPr>
            <a:r>
              <a:rPr lang="en-US"/>
              <a:t>Homework is about learning the concepts and preparing for exams.  You can get help from friends, tutors, the internet, LLMs, etc.</a:t>
            </a:r>
            <a:endParaRPr/>
          </a:p>
          <a:p>
            <a:pPr marL="800100" lvl="1" indent="-342900" algn="l" rtl="0">
              <a:lnSpc>
                <a:spcPct val="100000"/>
              </a:lnSpc>
              <a:spcBef>
                <a:spcPts val="0"/>
              </a:spcBef>
              <a:spcAft>
                <a:spcPts val="0"/>
              </a:spcAft>
              <a:buClr>
                <a:schemeClr val="dk1"/>
              </a:buClr>
              <a:buSzPct val="123552"/>
              <a:buChar char="•"/>
            </a:pPr>
            <a:r>
              <a:rPr lang="en-US"/>
              <a:t>Make sure you use the help to learn the content, not just get the answer</a:t>
            </a:r>
            <a:endParaRPr/>
          </a:p>
          <a:p>
            <a:pPr marL="342900" lvl="0" indent="-139700" algn="l" rtl="0">
              <a:lnSpc>
                <a:spcPct val="100000"/>
              </a:lnSpc>
              <a:spcBef>
                <a:spcPts val="0"/>
              </a:spcBef>
              <a:spcAft>
                <a:spcPts val="0"/>
              </a:spcAft>
              <a:buClr>
                <a:schemeClr val="dk1"/>
              </a:buClr>
              <a:buSzPct val="108108"/>
              <a:buNone/>
            </a:pPr>
            <a:endParaRPr/>
          </a:p>
          <a:p>
            <a:pPr marL="342900" lvl="0" indent="-342900" algn="l" rtl="0">
              <a:lnSpc>
                <a:spcPct val="100000"/>
              </a:lnSpc>
              <a:spcBef>
                <a:spcPts val="0"/>
              </a:spcBef>
              <a:spcAft>
                <a:spcPts val="0"/>
              </a:spcAft>
              <a:buClr>
                <a:schemeClr val="dk1"/>
              </a:buClr>
              <a:buSzPct val="108108"/>
              <a:buChar char="•"/>
            </a:pPr>
            <a:r>
              <a:rPr lang="en-US"/>
              <a:t>Due on Mondays</a:t>
            </a:r>
            <a:endParaRPr/>
          </a:p>
          <a:p>
            <a:pPr marL="342900" lvl="0" indent="-342900" algn="l" rtl="0">
              <a:lnSpc>
                <a:spcPct val="100000"/>
              </a:lnSpc>
              <a:spcBef>
                <a:spcPts val="0"/>
              </a:spcBef>
              <a:spcAft>
                <a:spcPts val="0"/>
              </a:spcAft>
              <a:buClr>
                <a:schemeClr val="dk1"/>
              </a:buClr>
              <a:buSzPct val="108108"/>
              <a:buChar char="•"/>
            </a:pPr>
            <a:r>
              <a:rPr lang="en-US"/>
              <a:t>Worth 15% of your grade (can drop 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1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Labs</a:t>
            </a:r>
            <a:endParaRPr/>
          </a:p>
        </p:txBody>
      </p:sp>
      <p:sp>
        <p:nvSpPr>
          <p:cNvPr id="311" name="Google Shape;311;p112"/>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Weekly on Wednesday.  </a:t>
            </a:r>
            <a:endParaRPr/>
          </a:p>
          <a:p>
            <a:pPr marL="342900" lvl="0" indent="-342900" algn="l" rtl="0">
              <a:lnSpc>
                <a:spcPct val="100000"/>
              </a:lnSpc>
              <a:spcBef>
                <a:spcPts val="0"/>
              </a:spcBef>
              <a:spcAft>
                <a:spcPts val="0"/>
              </a:spcAft>
              <a:buClr>
                <a:schemeClr val="dk1"/>
              </a:buClr>
              <a:buSzPts val="3200"/>
              <a:buChar char="•"/>
            </a:pPr>
            <a:r>
              <a:rPr lang="en-US"/>
              <a:t>Must attend enrolled section in-person every week.</a:t>
            </a:r>
            <a:endParaRPr/>
          </a:p>
          <a:p>
            <a:pPr marL="342900" lvl="0" indent="-342900" algn="l" rtl="0">
              <a:lnSpc>
                <a:spcPct val="100000"/>
              </a:lnSpc>
              <a:spcBef>
                <a:spcPts val="0"/>
              </a:spcBef>
              <a:spcAft>
                <a:spcPts val="0"/>
              </a:spcAft>
              <a:buClr>
                <a:schemeClr val="dk1"/>
              </a:buClr>
              <a:buSzPts val="3200"/>
              <a:buChar char="•"/>
            </a:pPr>
            <a:r>
              <a:rPr lang="en-US"/>
              <a:t>Lab sections will either:</a:t>
            </a:r>
            <a:endParaRPr/>
          </a:p>
          <a:p>
            <a:pPr marL="800100" lvl="1" indent="-342900" algn="l" rtl="0">
              <a:lnSpc>
                <a:spcPct val="100000"/>
              </a:lnSpc>
              <a:spcBef>
                <a:spcPts val="0"/>
              </a:spcBef>
              <a:spcAft>
                <a:spcPts val="0"/>
              </a:spcAft>
              <a:buClr>
                <a:schemeClr val="dk1"/>
              </a:buClr>
              <a:buSzPts val="3200"/>
              <a:buChar char="•"/>
            </a:pPr>
            <a:r>
              <a:rPr lang="en-US"/>
              <a:t>Have an activity (lab) with a short set of questions at the end</a:t>
            </a:r>
            <a:endParaRPr/>
          </a:p>
          <a:p>
            <a:pPr marL="800100" lvl="1" indent="-342900" algn="l" rtl="0">
              <a:lnSpc>
                <a:spcPct val="100000"/>
              </a:lnSpc>
              <a:spcBef>
                <a:spcPts val="0"/>
              </a:spcBef>
              <a:spcAft>
                <a:spcPts val="0"/>
              </a:spcAft>
              <a:buClr>
                <a:schemeClr val="dk1"/>
              </a:buClr>
              <a:buSzPts val="3200"/>
              <a:buChar char="•"/>
            </a:pPr>
            <a:r>
              <a:rPr lang="en-US"/>
              <a:t>Be a quiz (with a possible take-home lab)</a:t>
            </a:r>
            <a:endParaRPr/>
          </a:p>
          <a:p>
            <a:pPr marL="342900" lvl="0" indent="-139700" algn="l" rtl="0">
              <a:lnSpc>
                <a:spcPct val="100000"/>
              </a:lnSpc>
              <a:spcBef>
                <a:spcPts val="0"/>
              </a:spcBef>
              <a:spcAft>
                <a:spcPts val="0"/>
              </a:spcAft>
              <a:buClr>
                <a:schemeClr val="dk1"/>
              </a:buClr>
              <a:buSzPts val="3200"/>
              <a:buNone/>
            </a:pPr>
            <a:endParaRPr/>
          </a:p>
          <a:p>
            <a:pPr marL="342900" lvl="0" indent="-342900" algn="l" rtl="0">
              <a:lnSpc>
                <a:spcPct val="100000"/>
              </a:lnSpc>
              <a:spcBef>
                <a:spcPts val="0"/>
              </a:spcBef>
              <a:spcAft>
                <a:spcPts val="0"/>
              </a:spcAft>
              <a:buClr>
                <a:schemeClr val="dk1"/>
              </a:buClr>
              <a:buSzPts val="3200"/>
              <a:buChar char="•"/>
            </a:pPr>
            <a:r>
              <a:rPr lang="en-US"/>
              <a:t>Labs are to help you get started with a new topic in the class and you work with partners</a:t>
            </a:r>
            <a:endParaRPr/>
          </a:p>
          <a:p>
            <a:pPr marL="342900" lvl="0" indent="-342900" algn="l" rtl="0">
              <a:lnSpc>
                <a:spcPct val="100000"/>
              </a:lnSpc>
              <a:spcBef>
                <a:spcPts val="0"/>
              </a:spcBef>
              <a:spcAft>
                <a:spcPts val="0"/>
              </a:spcAft>
              <a:buClr>
                <a:schemeClr val="dk1"/>
              </a:buClr>
              <a:buSzPts val="3200"/>
              <a:buChar char="•"/>
            </a:pPr>
            <a:r>
              <a:rPr lang="en-US"/>
              <a:t>Worth 10% of your grade (can drop 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1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Projects</a:t>
            </a:r>
            <a:endParaRPr/>
          </a:p>
        </p:txBody>
      </p:sp>
      <p:sp>
        <p:nvSpPr>
          <p:cNvPr id="317" name="Google Shape;317;p113"/>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3 projects over the term </a:t>
            </a:r>
            <a:endParaRPr/>
          </a:p>
          <a:p>
            <a:pPr marL="800100" lvl="1" indent="-342900" algn="l" rtl="0">
              <a:lnSpc>
                <a:spcPct val="100000"/>
              </a:lnSpc>
              <a:spcBef>
                <a:spcPts val="0"/>
              </a:spcBef>
              <a:spcAft>
                <a:spcPts val="0"/>
              </a:spcAft>
              <a:buClr>
                <a:schemeClr val="dk1"/>
              </a:buClr>
              <a:buSzPts val="3200"/>
              <a:buChar char="•"/>
            </a:pPr>
            <a:r>
              <a:rPr lang="en-US"/>
              <a:t>Tentatively due weeks 6, 8, and 10</a:t>
            </a:r>
            <a:endParaRPr/>
          </a:p>
          <a:p>
            <a:pPr marL="342900" lvl="0" indent="-342900" algn="l" rtl="0">
              <a:lnSpc>
                <a:spcPct val="100000"/>
              </a:lnSpc>
              <a:spcBef>
                <a:spcPts val="0"/>
              </a:spcBef>
              <a:spcAft>
                <a:spcPts val="0"/>
              </a:spcAft>
              <a:buClr>
                <a:schemeClr val="dk1"/>
              </a:buClr>
              <a:buSzPts val="3200"/>
              <a:buChar char="•"/>
            </a:pPr>
            <a:r>
              <a:rPr lang="en-US"/>
              <a:t>Open-ended, I want you to create something amazing that you can be proud of!</a:t>
            </a:r>
            <a:endParaRPr/>
          </a:p>
          <a:p>
            <a:pPr marL="342900" lvl="0" indent="-342900" algn="l" rtl="0">
              <a:lnSpc>
                <a:spcPct val="100000"/>
              </a:lnSpc>
              <a:spcBef>
                <a:spcPts val="0"/>
              </a:spcBef>
              <a:spcAft>
                <a:spcPts val="0"/>
              </a:spcAft>
              <a:buClr>
                <a:schemeClr val="dk1"/>
              </a:buClr>
              <a:buSzPts val="3200"/>
              <a:buChar char="•"/>
            </a:pPr>
            <a:r>
              <a:rPr lang="en-US"/>
              <a:t>Turn-in will be on gradescope</a:t>
            </a:r>
            <a:endParaRPr/>
          </a:p>
          <a:p>
            <a:pPr marL="342900" lvl="0" indent="-139700" algn="l" rtl="0">
              <a:lnSpc>
                <a:spcPct val="100000"/>
              </a:lnSpc>
              <a:spcBef>
                <a:spcPts val="0"/>
              </a:spcBef>
              <a:spcAft>
                <a:spcPts val="0"/>
              </a:spcAft>
              <a:buClr>
                <a:schemeClr val="dk1"/>
              </a:buClr>
              <a:buSzPts val="3200"/>
              <a:buNone/>
            </a:pPr>
            <a:endParaRPr/>
          </a:p>
          <a:p>
            <a:pPr marL="342900" lvl="0" indent="-342900" algn="l" rtl="0">
              <a:lnSpc>
                <a:spcPct val="100000"/>
              </a:lnSpc>
              <a:spcBef>
                <a:spcPts val="0"/>
              </a:spcBef>
              <a:spcAft>
                <a:spcPts val="0"/>
              </a:spcAft>
              <a:buClr>
                <a:schemeClr val="dk1"/>
              </a:buClr>
              <a:buSzPts val="3200"/>
              <a:buChar char="•"/>
            </a:pPr>
            <a:r>
              <a:rPr lang="en-US"/>
              <a:t>Worth 10% of your grade.  (No dropped project)</a:t>
            </a:r>
            <a:endParaRPr/>
          </a:p>
          <a:p>
            <a:pPr marL="342900" lvl="0" indent="-342900" algn="l" rtl="0">
              <a:lnSpc>
                <a:spcPct val="100000"/>
              </a:lnSpc>
              <a:spcBef>
                <a:spcPts val="0"/>
              </a:spcBef>
              <a:spcAft>
                <a:spcPts val="0"/>
              </a:spcAft>
              <a:buClr>
                <a:schemeClr val="dk1"/>
              </a:buClr>
              <a:buSzPts val="3200"/>
              <a:buChar char="•"/>
            </a:pPr>
            <a:r>
              <a:rPr lang="en-US"/>
              <a:t>More details later this quarter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1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Quizzes</a:t>
            </a:r>
            <a:endParaRPr/>
          </a:p>
        </p:txBody>
      </p:sp>
      <p:sp>
        <p:nvSpPr>
          <p:cNvPr id="323" name="Google Shape;323;p114"/>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4 quizzes over the term</a:t>
            </a:r>
            <a:endParaRPr/>
          </a:p>
          <a:p>
            <a:pPr marL="342900" lvl="0" indent="-342900" algn="l" rtl="0">
              <a:lnSpc>
                <a:spcPct val="100000"/>
              </a:lnSpc>
              <a:spcBef>
                <a:spcPts val="0"/>
              </a:spcBef>
              <a:spcAft>
                <a:spcPts val="0"/>
              </a:spcAft>
              <a:buClr>
                <a:schemeClr val="dk1"/>
              </a:buClr>
              <a:buSzPts val="3200"/>
              <a:buChar char="•"/>
            </a:pPr>
            <a:r>
              <a:rPr lang="en-US"/>
              <a:t>Administered via prairieTest/PrairieLearn during Lab</a:t>
            </a:r>
            <a:endParaRPr/>
          </a:p>
          <a:p>
            <a:pPr marL="342900" lvl="0" indent="-342900" algn="l" rtl="0">
              <a:lnSpc>
                <a:spcPct val="100000"/>
              </a:lnSpc>
              <a:spcBef>
                <a:spcPts val="0"/>
              </a:spcBef>
              <a:spcAft>
                <a:spcPts val="0"/>
              </a:spcAft>
              <a:buClr>
                <a:schemeClr val="dk1"/>
              </a:buClr>
              <a:buSzPts val="3200"/>
              <a:buChar char="•"/>
            </a:pPr>
            <a:r>
              <a:rPr lang="en-US"/>
              <a:t>Must attend lab in-person to take the quiz</a:t>
            </a:r>
            <a:endParaRPr/>
          </a:p>
          <a:p>
            <a:pPr marL="800100" lvl="1" indent="-342900" algn="l" rtl="0">
              <a:lnSpc>
                <a:spcPct val="100000"/>
              </a:lnSpc>
              <a:spcBef>
                <a:spcPts val="0"/>
              </a:spcBef>
              <a:spcAft>
                <a:spcPts val="0"/>
              </a:spcAft>
              <a:buClr>
                <a:schemeClr val="dk1"/>
              </a:buClr>
              <a:buSzPts val="3200"/>
              <a:buChar char="•"/>
            </a:pPr>
            <a:r>
              <a:rPr lang="en-US"/>
              <a:t>Bring student ID card.</a:t>
            </a:r>
            <a:endParaRPr/>
          </a:p>
          <a:p>
            <a:pPr marL="342900" lvl="0" indent="-139700" algn="l" rtl="0">
              <a:lnSpc>
                <a:spcPct val="100000"/>
              </a:lnSpc>
              <a:spcBef>
                <a:spcPts val="0"/>
              </a:spcBef>
              <a:spcAft>
                <a:spcPts val="0"/>
              </a:spcAft>
              <a:buClr>
                <a:schemeClr val="dk1"/>
              </a:buClr>
              <a:buSzPts val="3200"/>
              <a:buNone/>
            </a:pPr>
            <a:endParaRPr/>
          </a:p>
          <a:p>
            <a:pPr marL="342900" lvl="0" indent="-342900" algn="l" rtl="0">
              <a:lnSpc>
                <a:spcPct val="100000"/>
              </a:lnSpc>
              <a:spcBef>
                <a:spcPts val="0"/>
              </a:spcBef>
              <a:spcAft>
                <a:spcPts val="0"/>
              </a:spcAft>
              <a:buClr>
                <a:schemeClr val="dk1"/>
              </a:buClr>
              <a:buSzPts val="3200"/>
              <a:buChar char="•"/>
            </a:pPr>
            <a:r>
              <a:rPr lang="en-US"/>
              <a:t>Worth 30% of your grade</a:t>
            </a:r>
            <a:endParaRPr/>
          </a:p>
          <a:p>
            <a:pPr marL="342900" lvl="0" indent="-342900" algn="l" rtl="0">
              <a:lnSpc>
                <a:spcPct val="100000"/>
              </a:lnSpc>
              <a:spcBef>
                <a:spcPts val="0"/>
              </a:spcBef>
              <a:spcAft>
                <a:spcPts val="0"/>
              </a:spcAft>
              <a:buClr>
                <a:schemeClr val="dk1"/>
              </a:buClr>
              <a:buSzPts val="3200"/>
              <a:buChar char="•"/>
            </a:pPr>
            <a:r>
              <a:rPr lang="en-US"/>
              <a:t>Drop your lowest score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ctrTitle"/>
          </p:nvPr>
        </p:nvSpPr>
        <p:spPr>
          <a:xfrm>
            <a:off x="2133600" y="7620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2"/>
              </a:buClr>
              <a:buSzPct val="100000"/>
              <a:buFont typeface="Arial"/>
              <a:buNone/>
            </a:pPr>
            <a:r>
              <a:rPr lang="en-US"/>
              <a:t>Meet your instructional team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1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Final Exam</a:t>
            </a:r>
            <a:endParaRPr/>
          </a:p>
        </p:txBody>
      </p:sp>
      <p:sp>
        <p:nvSpPr>
          <p:cNvPr id="329" name="Google Shape;329;p11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Administered via </a:t>
            </a:r>
            <a:r>
              <a:rPr lang="en-US" dirty="0" err="1"/>
              <a:t>prairieTest</a:t>
            </a:r>
            <a:r>
              <a:rPr lang="en-US" dirty="0"/>
              <a:t>/</a:t>
            </a:r>
            <a:r>
              <a:rPr lang="en-US" dirty="0" err="1"/>
              <a:t>PrairieLearn</a:t>
            </a:r>
            <a:r>
              <a:rPr lang="en-US" dirty="0"/>
              <a:t> during the final exam time</a:t>
            </a:r>
            <a:endParaRPr dirty="0"/>
          </a:p>
          <a:p>
            <a:pPr marL="342900" lvl="0" indent="-342900" algn="l" rtl="0">
              <a:lnSpc>
                <a:spcPct val="100000"/>
              </a:lnSpc>
              <a:spcBef>
                <a:spcPts val="0"/>
              </a:spcBef>
              <a:spcAft>
                <a:spcPts val="0"/>
              </a:spcAft>
              <a:buClr>
                <a:schemeClr val="dk1"/>
              </a:buClr>
              <a:buSzPts val="3200"/>
              <a:buChar char="•"/>
            </a:pPr>
            <a:r>
              <a:rPr lang="en-US" dirty="0"/>
              <a:t>Must attend the final in-person to take the exam</a:t>
            </a:r>
            <a:endParaRPr dirty="0"/>
          </a:p>
          <a:p>
            <a:pPr marL="800100" lvl="1" indent="-342900" algn="l" rtl="0">
              <a:lnSpc>
                <a:spcPct val="100000"/>
              </a:lnSpc>
              <a:spcBef>
                <a:spcPts val="0"/>
              </a:spcBef>
              <a:spcAft>
                <a:spcPts val="0"/>
              </a:spcAft>
              <a:buClr>
                <a:schemeClr val="dk1"/>
              </a:buClr>
              <a:buSzPts val="3200"/>
              <a:buChar char="•"/>
            </a:pPr>
            <a:r>
              <a:rPr lang="en-US" dirty="0"/>
              <a:t>Aim to host this in the computer labs</a:t>
            </a:r>
          </a:p>
          <a:p>
            <a:pPr marL="1257300" lvl="2" indent="-342900">
              <a:spcBef>
                <a:spcPts val="0"/>
              </a:spcBef>
              <a:buClr>
                <a:schemeClr val="dk1"/>
              </a:buClr>
              <a:buSzPts val="3200"/>
            </a:pPr>
            <a:r>
              <a:rPr lang="en-US" dirty="0"/>
              <a:t>If not, you may need a laptop with a batter that can last 3 hours</a:t>
            </a:r>
          </a:p>
          <a:p>
            <a:pPr marL="1714500" lvl="3" indent="-342900">
              <a:spcBef>
                <a:spcPts val="0"/>
              </a:spcBef>
              <a:buClr>
                <a:schemeClr val="dk1"/>
              </a:buClr>
              <a:buSzPts val="3200"/>
            </a:pPr>
            <a:r>
              <a:rPr lang="en-US" dirty="0"/>
              <a:t>You can get a loaner laptop from campus, details in the syllabus</a:t>
            </a:r>
          </a:p>
          <a:p>
            <a:pPr marL="800100" lvl="1" indent="-342900" algn="l" rtl="0">
              <a:lnSpc>
                <a:spcPct val="100000"/>
              </a:lnSpc>
              <a:spcBef>
                <a:spcPts val="0"/>
              </a:spcBef>
              <a:spcAft>
                <a:spcPts val="0"/>
              </a:spcAft>
              <a:buClr>
                <a:schemeClr val="dk1"/>
              </a:buClr>
              <a:buSzPts val="3200"/>
              <a:buChar char="•"/>
            </a:pPr>
            <a:r>
              <a:rPr lang="en-US" dirty="0"/>
              <a:t>Bring student ID card for all exams</a:t>
            </a:r>
          </a:p>
          <a:p>
            <a:pPr marL="457200" lvl="1" indent="0" algn="l" rtl="0">
              <a:lnSpc>
                <a:spcPct val="100000"/>
              </a:lnSpc>
              <a:spcBef>
                <a:spcPts val="0"/>
              </a:spcBef>
              <a:spcAft>
                <a:spcPts val="0"/>
              </a:spcAft>
              <a:buClr>
                <a:schemeClr val="dk1"/>
              </a:buClr>
              <a:buSzPts val="3200"/>
              <a:buNone/>
            </a:pPr>
            <a:endParaRPr dirty="0"/>
          </a:p>
          <a:p>
            <a:pPr marL="342900" lvl="0" indent="-342900" algn="l" rtl="0">
              <a:lnSpc>
                <a:spcPct val="100000"/>
              </a:lnSpc>
              <a:spcBef>
                <a:spcPts val="0"/>
              </a:spcBef>
              <a:spcAft>
                <a:spcPts val="0"/>
              </a:spcAft>
              <a:buClr>
                <a:schemeClr val="dk1"/>
              </a:buClr>
              <a:buSzPts val="3200"/>
              <a:buChar char="•"/>
            </a:pPr>
            <a:r>
              <a:rPr lang="en-US" dirty="0"/>
              <a:t>Worth 25-30% of your grade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1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Discussion</a:t>
            </a:r>
            <a:endParaRPr/>
          </a:p>
        </p:txBody>
      </p:sp>
      <p:sp>
        <p:nvSpPr>
          <p:cNvPr id="335" name="Google Shape;335;p116"/>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Optional on Fridays</a:t>
            </a:r>
            <a:endParaRPr/>
          </a:p>
          <a:p>
            <a:pPr marL="342900" lvl="0" indent="-342900" algn="l" rtl="0">
              <a:lnSpc>
                <a:spcPct val="100000"/>
              </a:lnSpc>
              <a:spcBef>
                <a:spcPts val="0"/>
              </a:spcBef>
              <a:spcAft>
                <a:spcPts val="0"/>
              </a:spcAft>
              <a:buClr>
                <a:schemeClr val="dk1"/>
              </a:buClr>
              <a:buSzPts val="3200"/>
              <a:buChar char="•"/>
            </a:pPr>
            <a:r>
              <a:rPr lang="en-US"/>
              <a:t>Problem solving sessions with questions similar to homework and exams</a:t>
            </a:r>
            <a:endParaRPr/>
          </a:p>
          <a:p>
            <a:pPr marL="800100" lvl="1" indent="-342900" algn="l" rtl="0">
              <a:lnSpc>
                <a:spcPct val="100000"/>
              </a:lnSpc>
              <a:spcBef>
                <a:spcPts val="0"/>
              </a:spcBef>
              <a:spcAft>
                <a:spcPts val="0"/>
              </a:spcAft>
              <a:buClr>
                <a:schemeClr val="dk1"/>
              </a:buClr>
              <a:buSzPts val="3200"/>
              <a:buChar char="•"/>
            </a:pPr>
            <a:r>
              <a:rPr lang="en-US"/>
              <a:t>Bring your questions</a:t>
            </a:r>
            <a:endParaRPr/>
          </a:p>
          <a:p>
            <a:pPr marL="342900" lvl="0" indent="-139700" algn="l" rtl="0">
              <a:lnSpc>
                <a:spcPct val="100000"/>
              </a:lnSpc>
              <a:spcBef>
                <a:spcPts val="0"/>
              </a:spcBef>
              <a:spcAft>
                <a:spcPts val="0"/>
              </a:spcAft>
              <a:buSzPts val="3200"/>
              <a:buNone/>
            </a:pPr>
            <a:endParaRPr/>
          </a:p>
          <a:p>
            <a:pPr marL="342900" lvl="0" indent="-342900" algn="l" rtl="0">
              <a:lnSpc>
                <a:spcPct val="100000"/>
              </a:lnSpc>
              <a:spcBef>
                <a:spcPts val="0"/>
              </a:spcBef>
              <a:spcAft>
                <a:spcPts val="0"/>
              </a:spcAft>
              <a:buSzPts val="3200"/>
              <a:buChar char="•"/>
            </a:pPr>
            <a:r>
              <a:rPr lang="en-US"/>
              <a:t>These sessions can be extremely valuable but are historically under-utilized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This Course is Still Under Construction</a:t>
            </a:r>
            <a:endParaRPr/>
          </a:p>
        </p:txBody>
      </p:sp>
      <p:sp>
        <p:nvSpPr>
          <p:cNvPr id="341" name="Google Shape;341;p18"/>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First run of this course </a:t>
            </a:r>
            <a:endParaRPr/>
          </a:p>
          <a:p>
            <a:pPr marL="800100" lvl="1" indent="-342900" algn="l" rtl="0">
              <a:lnSpc>
                <a:spcPct val="100000"/>
              </a:lnSpc>
              <a:spcBef>
                <a:spcPts val="0"/>
              </a:spcBef>
              <a:spcAft>
                <a:spcPts val="0"/>
              </a:spcAft>
              <a:buClr>
                <a:schemeClr val="dk1"/>
              </a:buClr>
              <a:buSzPts val="3200"/>
              <a:buChar char="•"/>
            </a:pPr>
            <a:r>
              <a:rPr lang="en-US"/>
              <a:t>Anywhere in the world, as far as we know</a:t>
            </a:r>
            <a:endParaRPr/>
          </a:p>
          <a:p>
            <a:pPr marL="342900" lvl="0" indent="-342900" algn="l" rtl="0">
              <a:lnSpc>
                <a:spcPct val="100000"/>
              </a:lnSpc>
              <a:spcBef>
                <a:spcPts val="640"/>
              </a:spcBef>
              <a:spcAft>
                <a:spcPts val="0"/>
              </a:spcAft>
              <a:buClr>
                <a:schemeClr val="dk1"/>
              </a:buClr>
              <a:buSzPts val="3200"/>
              <a:buChar char="•"/>
            </a:pPr>
            <a:r>
              <a:rPr lang="en-US"/>
              <a:t>Made huge changes all at once</a:t>
            </a:r>
            <a:endParaRPr/>
          </a:p>
          <a:p>
            <a:pPr marL="742950" lvl="1" indent="-285750" algn="l" rtl="0">
              <a:lnSpc>
                <a:spcPct val="100000"/>
              </a:lnSpc>
              <a:spcBef>
                <a:spcPts val="560"/>
              </a:spcBef>
              <a:spcAft>
                <a:spcPts val="0"/>
              </a:spcAft>
              <a:buClr>
                <a:srgbClr val="23B8D1"/>
              </a:buClr>
              <a:buSzPts val="2800"/>
              <a:buChar char="–"/>
            </a:pPr>
            <a:r>
              <a:rPr lang="en-US">
                <a:solidFill>
                  <a:srgbClr val="23B8D1"/>
                </a:solidFill>
              </a:rPr>
              <a:t>Implication: </a:t>
            </a:r>
            <a:r>
              <a:rPr lang="en-US" b="1">
                <a:solidFill>
                  <a:srgbClr val="23B8D1"/>
                </a:solidFill>
              </a:rPr>
              <a:t>please</a:t>
            </a:r>
            <a:r>
              <a:rPr lang="en-US">
                <a:solidFill>
                  <a:srgbClr val="23B8D1"/>
                </a:solidFill>
              </a:rPr>
              <a:t> be patient with us</a:t>
            </a:r>
            <a:endParaRPr/>
          </a:p>
          <a:p>
            <a:pPr marL="342900" lvl="0" indent="-139700" algn="l" rtl="0">
              <a:lnSpc>
                <a:spcPct val="100000"/>
              </a:lnSpc>
              <a:spcBef>
                <a:spcPts val="640"/>
              </a:spcBef>
              <a:spcAft>
                <a:spcPts val="0"/>
              </a:spcAft>
              <a:buClr>
                <a:schemeClr val="dk1"/>
              </a:buClr>
              <a:buSzPts val="3200"/>
              <a:buNone/>
            </a:pPr>
            <a:endParaRPr/>
          </a:p>
        </p:txBody>
      </p:sp>
      <p:pic>
        <p:nvPicPr>
          <p:cNvPr id="342" name="Google Shape;342;p18"/>
          <p:cNvPicPr preferRelativeResize="0"/>
          <p:nvPr/>
        </p:nvPicPr>
        <p:blipFill rotWithShape="1">
          <a:blip r:embed="rId3">
            <a:alphaModFix/>
          </a:blip>
          <a:srcRect l="10682" t="20883" r="6677" b="29161"/>
          <a:stretch/>
        </p:blipFill>
        <p:spPr>
          <a:xfrm>
            <a:off x="2401824" y="3663380"/>
            <a:ext cx="6486144" cy="2462784"/>
          </a:xfrm>
          <a:prstGeom prst="rect">
            <a:avLst/>
          </a:prstGeom>
          <a:noFill/>
          <a:ln>
            <a:noFill/>
          </a:ln>
        </p:spPr>
      </p:pic>
      <p:cxnSp>
        <p:nvCxnSpPr>
          <p:cNvPr id="343" name="Google Shape;343;p18"/>
          <p:cNvCxnSpPr/>
          <p:nvPr/>
        </p:nvCxnSpPr>
        <p:spPr>
          <a:xfrm>
            <a:off x="6230112" y="4291584"/>
            <a:ext cx="1255776" cy="0"/>
          </a:xfrm>
          <a:prstGeom prst="straightConnector1">
            <a:avLst/>
          </a:prstGeom>
          <a:noFill/>
          <a:ln w="63500" cap="flat" cmpd="sng">
            <a:solidFill>
              <a:srgbClr val="FF0000"/>
            </a:solidFill>
            <a:prstDash val="solid"/>
            <a:round/>
            <a:headEnd type="none" w="sm" len="sm"/>
            <a:tailEnd type="none" w="sm" len="sm"/>
          </a:ln>
        </p:spPr>
      </p:cxnSp>
      <p:sp>
        <p:nvSpPr>
          <p:cNvPr id="344" name="Google Shape;344;p18"/>
          <p:cNvSpPr txBox="1"/>
          <p:nvPr/>
        </p:nvSpPr>
        <p:spPr>
          <a:xfrm>
            <a:off x="7372379" y="3999196"/>
            <a:ext cx="162909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omic Sans MS"/>
                <a:ea typeface="Comic Sans MS"/>
                <a:cs typeface="Comic Sans MS"/>
                <a:sym typeface="Comic Sans MS"/>
              </a:rPr>
              <a:t>CLASS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1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latin typeface="Arial"/>
                <a:ea typeface="Arial"/>
                <a:cs typeface="Arial"/>
                <a:sym typeface="Arial"/>
              </a:rPr>
              <a:t>Lecture Format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34</a:t>
            </a:fld>
            <a:endParaRPr sz="1400" b="0" i="0" u="none" strike="noStrike" cap="none">
              <a:solidFill>
                <a:schemeClr val="dk1"/>
              </a:solidFill>
              <a:latin typeface="Arial"/>
              <a:ea typeface="Arial"/>
              <a:cs typeface="Arial"/>
              <a:sym typeface="Arial"/>
            </a:endParaRPr>
          </a:p>
        </p:txBody>
      </p:sp>
      <p:sp>
        <p:nvSpPr>
          <p:cNvPr id="355" name="Google Shape;355;p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What do I do in class?</a:t>
            </a:r>
            <a:endParaRPr/>
          </a:p>
        </p:txBody>
      </p:sp>
      <p:sp>
        <p:nvSpPr>
          <p:cNvPr id="356" name="Google Shape;356;p8"/>
          <p:cNvSpPr txBox="1">
            <a:spLocks noGrp="1"/>
          </p:cNvSpPr>
          <p:nvPr>
            <p:ph type="body" idx="1"/>
          </p:nvPr>
        </p:nvSpPr>
        <p:spPr>
          <a:xfrm>
            <a:off x="609599" y="1219200"/>
            <a:ext cx="10972799" cy="51816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3200"/>
              <a:buChar char="•"/>
            </a:pPr>
            <a:r>
              <a:rPr lang="en-US" i="1"/>
              <a:t>Think of me as your tutor</a:t>
            </a:r>
            <a:endParaRPr/>
          </a:p>
          <a:p>
            <a:pPr marL="342900" lvl="0" indent="-139700" algn="l" rtl="0">
              <a:lnSpc>
                <a:spcPct val="90000"/>
              </a:lnSpc>
              <a:spcBef>
                <a:spcPts val="640"/>
              </a:spcBef>
              <a:spcAft>
                <a:spcPts val="0"/>
              </a:spcAft>
              <a:buClr>
                <a:schemeClr val="dk1"/>
              </a:buClr>
              <a:buSzPts val="3200"/>
              <a:buNone/>
            </a:pPr>
            <a:endParaRPr/>
          </a:p>
          <a:p>
            <a:pPr marL="342900" lvl="0" indent="-342900" algn="l" rtl="0">
              <a:lnSpc>
                <a:spcPct val="90000"/>
              </a:lnSpc>
              <a:spcBef>
                <a:spcPts val="640"/>
              </a:spcBef>
              <a:spcAft>
                <a:spcPts val="0"/>
              </a:spcAft>
              <a:buClr>
                <a:schemeClr val="dk1"/>
              </a:buClr>
              <a:buSzPts val="3200"/>
              <a:buChar char="•"/>
            </a:pPr>
            <a:r>
              <a:rPr lang="en-US"/>
              <a:t>Be your guide in inducing </a:t>
            </a:r>
            <a:r>
              <a:rPr lang="en-US" b="1">
                <a:solidFill>
                  <a:srgbClr val="00B0F0"/>
                </a:solidFill>
              </a:rPr>
              <a:t>you</a:t>
            </a:r>
            <a:r>
              <a:rPr lang="en-US"/>
              <a:t> to explore concepts</a:t>
            </a:r>
            <a:endParaRPr/>
          </a:p>
          <a:p>
            <a:pPr marL="342900" lvl="0" indent="-342900" algn="l" rtl="0">
              <a:lnSpc>
                <a:spcPct val="90000"/>
              </a:lnSpc>
              <a:spcBef>
                <a:spcPts val="640"/>
              </a:spcBef>
              <a:spcAft>
                <a:spcPts val="0"/>
              </a:spcAft>
              <a:buClr>
                <a:schemeClr val="dk1"/>
              </a:buClr>
              <a:buSzPts val="3200"/>
              <a:buChar char="•"/>
            </a:pPr>
            <a:r>
              <a:rPr lang="en-US"/>
              <a:t>Create situations and post problems that set the scene for </a:t>
            </a:r>
            <a:r>
              <a:rPr lang="en-US" b="1">
                <a:solidFill>
                  <a:srgbClr val="00B0F0"/>
                </a:solidFill>
              </a:rPr>
              <a:t>your</a:t>
            </a:r>
            <a:r>
              <a:rPr lang="en-US"/>
              <a:t> exploration</a:t>
            </a:r>
            <a:endParaRPr/>
          </a:p>
          <a:p>
            <a:pPr marL="342900" lvl="0" indent="-342900" algn="l" rtl="0">
              <a:lnSpc>
                <a:spcPct val="90000"/>
              </a:lnSpc>
              <a:spcBef>
                <a:spcPts val="640"/>
              </a:spcBef>
              <a:spcAft>
                <a:spcPts val="0"/>
              </a:spcAft>
              <a:buClr>
                <a:schemeClr val="dk1"/>
              </a:buClr>
              <a:buSzPts val="3200"/>
              <a:buChar char="•"/>
            </a:pPr>
            <a:r>
              <a:rPr lang="en-US"/>
              <a:t>Answer </a:t>
            </a:r>
            <a:r>
              <a:rPr lang="en-US" b="1">
                <a:solidFill>
                  <a:srgbClr val="00B0F0"/>
                </a:solidFill>
              </a:rPr>
              <a:t>your</a:t>
            </a:r>
            <a:r>
              <a:rPr lang="en-US"/>
              <a:t> questions</a:t>
            </a:r>
            <a:endParaRPr/>
          </a:p>
          <a:p>
            <a:pPr marL="342900" lvl="0" indent="-342900" algn="l" rtl="0">
              <a:lnSpc>
                <a:spcPct val="90000"/>
              </a:lnSpc>
              <a:spcBef>
                <a:spcPts val="640"/>
              </a:spcBef>
              <a:spcAft>
                <a:spcPts val="0"/>
              </a:spcAft>
              <a:buClr>
                <a:srgbClr val="C00000"/>
              </a:buClr>
              <a:buSzPts val="3200"/>
              <a:buChar char="•"/>
            </a:pPr>
            <a:r>
              <a:rPr lang="en-US">
                <a:solidFill>
                  <a:srgbClr val="C00000"/>
                </a:solidFill>
              </a:rPr>
              <a:t>Not </a:t>
            </a:r>
            <a:r>
              <a:rPr lang="en-US"/>
              <a:t>spend lecture reading the textbook to you with slightly different words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What do you do in class?</a:t>
            </a:r>
            <a:endParaRPr/>
          </a:p>
        </p:txBody>
      </p:sp>
      <p:sp>
        <p:nvSpPr>
          <p:cNvPr id="362" name="Google Shape;362;p9"/>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chemeClr val="dk1"/>
              </a:buClr>
              <a:buSzPct val="100000"/>
              <a:buChar char="•"/>
            </a:pPr>
            <a:r>
              <a:rPr lang="en-US"/>
              <a:t>Prepare your brain to maximize in-class learning</a:t>
            </a:r>
            <a:endParaRPr/>
          </a:p>
          <a:p>
            <a:pPr marL="742950" lvl="1" indent="-285750" algn="l" rtl="0">
              <a:lnSpc>
                <a:spcPct val="100000"/>
              </a:lnSpc>
              <a:spcBef>
                <a:spcPts val="476"/>
              </a:spcBef>
              <a:spcAft>
                <a:spcPts val="0"/>
              </a:spcAft>
              <a:buClr>
                <a:schemeClr val="accent1"/>
              </a:buClr>
              <a:buSzPct val="100000"/>
              <a:buChar char="–"/>
            </a:pPr>
            <a:r>
              <a:rPr lang="en-US"/>
              <a:t>Reading, Reading Quizzes</a:t>
            </a:r>
            <a:endParaRPr/>
          </a:p>
          <a:p>
            <a:pPr marL="742950" lvl="1" indent="-134619" algn="l" rtl="0">
              <a:lnSpc>
                <a:spcPct val="100000"/>
              </a:lnSpc>
              <a:spcBef>
                <a:spcPts val="476"/>
              </a:spcBef>
              <a:spcAft>
                <a:spcPts val="0"/>
              </a:spcAft>
              <a:buClr>
                <a:schemeClr val="accent1"/>
              </a:buClr>
              <a:buSzPct val="100000"/>
              <a:buNone/>
            </a:pPr>
            <a:endParaRPr/>
          </a:p>
          <a:p>
            <a:pPr marL="342900" lvl="0" indent="-342900" algn="l" rtl="0">
              <a:lnSpc>
                <a:spcPct val="100000"/>
              </a:lnSpc>
              <a:spcBef>
                <a:spcPts val="544"/>
              </a:spcBef>
              <a:spcAft>
                <a:spcPts val="0"/>
              </a:spcAft>
              <a:buClr>
                <a:schemeClr val="dk1"/>
              </a:buClr>
              <a:buSzPct val="100000"/>
              <a:buChar char="•"/>
            </a:pPr>
            <a:r>
              <a:rPr lang="en-US"/>
              <a:t>In class: engage with your neighbors and the class via chat and breakout groups</a:t>
            </a:r>
            <a:endParaRPr/>
          </a:p>
          <a:p>
            <a:pPr marL="742950" lvl="1" indent="-285750" algn="l" rtl="0">
              <a:lnSpc>
                <a:spcPct val="100000"/>
              </a:lnSpc>
              <a:spcBef>
                <a:spcPts val="476"/>
              </a:spcBef>
              <a:spcAft>
                <a:spcPts val="0"/>
              </a:spcAft>
              <a:buClr>
                <a:schemeClr val="accent1"/>
              </a:buClr>
              <a:buSzPct val="100000"/>
              <a:buChar char="–"/>
            </a:pPr>
            <a:r>
              <a:rPr lang="en-US"/>
              <a:t>Turn them upside down and sideways, think about what common errors or misconceptions might be</a:t>
            </a:r>
            <a:endParaRPr/>
          </a:p>
          <a:p>
            <a:pPr marL="742950" lvl="1" indent="-134619" algn="l" rtl="0">
              <a:lnSpc>
                <a:spcPct val="100000"/>
              </a:lnSpc>
              <a:spcBef>
                <a:spcPts val="476"/>
              </a:spcBef>
              <a:spcAft>
                <a:spcPts val="0"/>
              </a:spcAft>
              <a:buClr>
                <a:schemeClr val="accent1"/>
              </a:buClr>
              <a:buSzPct val="100000"/>
              <a:buNone/>
            </a:pPr>
            <a:endParaRPr/>
          </a:p>
          <a:p>
            <a:pPr marL="342900" lvl="0" indent="-342900" algn="l" rtl="0">
              <a:lnSpc>
                <a:spcPct val="100000"/>
              </a:lnSpc>
              <a:spcBef>
                <a:spcPts val="544"/>
              </a:spcBef>
              <a:spcAft>
                <a:spcPts val="0"/>
              </a:spcAft>
              <a:buClr>
                <a:schemeClr val="dk1"/>
              </a:buClr>
              <a:buSzPct val="100000"/>
              <a:buChar char="•"/>
            </a:pPr>
            <a:r>
              <a:rPr lang="en-US"/>
              <a:t>Seek help and seek to help others</a:t>
            </a:r>
            <a:endParaRPr/>
          </a:p>
          <a:p>
            <a:pPr marL="742950" lvl="1" indent="-285750" algn="l" rtl="0">
              <a:lnSpc>
                <a:spcPct val="100000"/>
              </a:lnSpc>
              <a:spcBef>
                <a:spcPts val="476"/>
              </a:spcBef>
              <a:spcAft>
                <a:spcPts val="0"/>
              </a:spcAft>
              <a:buClr>
                <a:schemeClr val="accent1"/>
              </a:buClr>
              <a:buSzPct val="100000"/>
              <a:buChar char="–"/>
            </a:pPr>
            <a:r>
              <a:rPr lang="en-US"/>
              <a:t>In class, forums, office hours, discussion section</a:t>
            </a:r>
            <a:endParaRPr/>
          </a:p>
          <a:p>
            <a:pPr marL="742950" lvl="1" indent="-285750" algn="l" rtl="0">
              <a:lnSpc>
                <a:spcPct val="100000"/>
              </a:lnSpc>
              <a:spcBef>
                <a:spcPts val="476"/>
              </a:spcBef>
              <a:spcAft>
                <a:spcPts val="0"/>
              </a:spcAft>
              <a:buClr>
                <a:schemeClr val="accent1"/>
              </a:buClr>
              <a:buSzPct val="100000"/>
              <a:buChar char="–"/>
            </a:pPr>
            <a:r>
              <a:rPr lang="en-US"/>
              <a:t>I expect each class member to contribute to a positive environment of mutual aid and cooperation</a:t>
            </a:r>
            <a:endParaRPr/>
          </a:p>
        </p:txBody>
      </p:sp>
      <p:sp>
        <p:nvSpPr>
          <p:cNvPr id="363" name="Google Shape;363;p9"/>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35</a:t>
            </a:fld>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609600" y="198550"/>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FAQ: "But professor, wouldn't it be more efficient if you just taught us with the right answer to begin with?"</a:t>
            </a:r>
            <a:endParaRPr/>
          </a:p>
        </p:txBody>
      </p:sp>
      <p:sp>
        <p:nvSpPr>
          <p:cNvPr id="369" name="Google Shape;369;p10"/>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36</a:t>
            </a:fld>
            <a:endParaRPr sz="1400" b="0" i="0" u="none" strike="noStrike" cap="none">
              <a:solidFill>
                <a:schemeClr val="dk1"/>
              </a:solidFill>
              <a:latin typeface="Arial"/>
              <a:ea typeface="Arial"/>
              <a:cs typeface="Arial"/>
              <a:sym typeface="Arial"/>
            </a:endParaRPr>
          </a:p>
        </p:txBody>
      </p:sp>
      <p:pic>
        <p:nvPicPr>
          <p:cNvPr id="370" name="Google Shape;370;p10" descr="http://www.meetyour.com.au/siteimages/article_image/14380303758d36d287a5abfbf_495982.jpg"/>
          <p:cNvPicPr preferRelativeResize="0"/>
          <p:nvPr/>
        </p:nvPicPr>
        <p:blipFill rotWithShape="1">
          <a:blip r:embed="rId3">
            <a:alphaModFix/>
          </a:blip>
          <a:srcRect/>
          <a:stretch/>
        </p:blipFill>
        <p:spPr>
          <a:xfrm>
            <a:off x="5316211" y="3048000"/>
            <a:ext cx="4981167" cy="3200400"/>
          </a:xfrm>
          <a:prstGeom prst="rect">
            <a:avLst/>
          </a:prstGeom>
          <a:noFill/>
          <a:ln>
            <a:noFill/>
          </a:ln>
        </p:spPr>
      </p:pic>
      <p:sp>
        <p:nvSpPr>
          <p:cNvPr id="371" name="Google Shape;371;p10"/>
          <p:cNvSpPr txBox="1"/>
          <p:nvPr/>
        </p:nvSpPr>
        <p:spPr>
          <a:xfrm>
            <a:off x="1676400" y="1772408"/>
            <a:ext cx="8305800" cy="126386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950"/>
              <a:buFont typeface="Arial"/>
              <a:buChar char="•"/>
            </a:pPr>
            <a:r>
              <a:rPr lang="en-US" sz="2600" b="0" i="0" u="none" strike="noStrike" cap="none">
                <a:solidFill>
                  <a:schemeClr val="dk1"/>
                </a:solidFill>
                <a:latin typeface="Arial"/>
                <a:ea typeface="Arial"/>
                <a:cs typeface="Arial"/>
                <a:sym typeface="Arial"/>
              </a:rPr>
              <a:t>Have you ever heard of a workout class where the instructor did all the exercises while everyone else just watched attentively?</a:t>
            </a:r>
            <a:endParaRPr sz="1400" b="0" i="0" u="none" strike="noStrike" cap="none">
              <a:solidFill>
                <a:srgbClr val="000000"/>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p:txBody>
      </p:sp>
      <p:sp>
        <p:nvSpPr>
          <p:cNvPr id="372" name="Google Shape;372;p10"/>
          <p:cNvSpPr/>
          <p:nvPr/>
        </p:nvSpPr>
        <p:spPr>
          <a:xfrm>
            <a:off x="5257800" y="6216134"/>
            <a:ext cx="5638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7D7D7D"/>
                </a:solidFill>
                <a:latin typeface="arial"/>
                <a:ea typeface="arial"/>
                <a:cs typeface="arial"/>
                <a:sym typeface="arial"/>
                <a:hlinkClick r:id="rId4">
                  <a:extLst>
                    <a:ext uri="{A12FA001-AC4F-418D-AE19-62706E023703}">
                      <ahyp:hlinkClr xmlns:ahyp="http://schemas.microsoft.com/office/drawing/2018/hyperlinkcolor" val="tx"/>
                    </a:ext>
                  </a:extLst>
                </a:hlinkClick>
              </a:rPr>
              <a:t>www.meetyourpersonaltrainer.com.au</a:t>
            </a:r>
            <a:endParaRPr sz="1800" b="0" i="0" u="none" strike="noStrike" cap="none">
              <a:solidFill>
                <a:schemeClr val="dk1"/>
              </a:solidFill>
              <a:latin typeface="Calibri"/>
              <a:ea typeface="Calibri"/>
              <a:cs typeface="Calibri"/>
              <a:sym typeface="Calibri"/>
            </a:endParaRPr>
          </a:p>
        </p:txBody>
      </p:sp>
      <p:sp>
        <p:nvSpPr>
          <p:cNvPr id="373" name="Google Shape;373;p10"/>
          <p:cNvSpPr txBox="1"/>
          <p:nvPr/>
        </p:nvSpPr>
        <p:spPr>
          <a:xfrm>
            <a:off x="1676400" y="2945000"/>
            <a:ext cx="3505200" cy="3074800"/>
          </a:xfrm>
          <a:prstGeom prst="rect">
            <a:avLst/>
          </a:prstGeom>
          <a:noFill/>
          <a:ln>
            <a:noFill/>
          </a:ln>
        </p:spPr>
        <p:txBody>
          <a:bodyPr spcFirstLastPara="1" wrap="square" lIns="91425" tIns="45700" rIns="91425" bIns="45700" anchor="t" anchorCtr="0">
            <a:noAutofit/>
          </a:bodyPr>
          <a:lstStyle/>
          <a:p>
            <a:pPr marL="342900" marR="0" lvl="0" indent="-219075" algn="l" rtl="0">
              <a:lnSpc>
                <a:spcPct val="100000"/>
              </a:lnSpc>
              <a:spcBef>
                <a:spcPts val="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1"/>
          <p:cNvSpPr txBox="1">
            <a:spLocks noGrp="1"/>
          </p:cNvSpPr>
          <p:nvPr>
            <p:ph type="title"/>
          </p:nvPr>
        </p:nvSpPr>
        <p:spPr>
          <a:xfrm>
            <a:off x="609600" y="198550"/>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FAQ: "But professor, wouldn't it be more efficient if you just taught us with the right answer to begin with?"</a:t>
            </a:r>
            <a:endParaRPr/>
          </a:p>
        </p:txBody>
      </p:sp>
      <p:sp>
        <p:nvSpPr>
          <p:cNvPr id="379" name="Google Shape;379;p11"/>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37</a:t>
            </a:fld>
            <a:endParaRPr sz="1400" b="0" i="0" u="none" strike="noStrike" cap="none">
              <a:solidFill>
                <a:schemeClr val="dk1"/>
              </a:solidFill>
              <a:latin typeface="Arial"/>
              <a:ea typeface="Arial"/>
              <a:cs typeface="Arial"/>
              <a:sym typeface="Arial"/>
            </a:endParaRPr>
          </a:p>
        </p:txBody>
      </p:sp>
      <p:pic>
        <p:nvPicPr>
          <p:cNvPr id="380" name="Google Shape;380;p11" descr="http://www.meetyour.com.au/siteimages/article_image/14380303758d36d287a5abfbf_495982.jpg"/>
          <p:cNvPicPr preferRelativeResize="0"/>
          <p:nvPr/>
        </p:nvPicPr>
        <p:blipFill rotWithShape="1">
          <a:blip r:embed="rId3">
            <a:alphaModFix/>
          </a:blip>
          <a:srcRect/>
          <a:stretch/>
        </p:blipFill>
        <p:spPr>
          <a:xfrm>
            <a:off x="5316211" y="3048000"/>
            <a:ext cx="4981167" cy="3200400"/>
          </a:xfrm>
          <a:prstGeom prst="rect">
            <a:avLst/>
          </a:prstGeom>
          <a:noFill/>
          <a:ln>
            <a:noFill/>
          </a:ln>
        </p:spPr>
      </p:pic>
      <p:sp>
        <p:nvSpPr>
          <p:cNvPr id="381" name="Google Shape;381;p11"/>
          <p:cNvSpPr txBox="1"/>
          <p:nvPr/>
        </p:nvSpPr>
        <p:spPr>
          <a:xfrm>
            <a:off x="1676400" y="1772408"/>
            <a:ext cx="8305800" cy="126386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950"/>
              <a:buFont typeface="Arial"/>
              <a:buChar char="•"/>
            </a:pPr>
            <a:r>
              <a:rPr lang="en-US" sz="2600" b="0" i="0" u="none" strike="noStrike" cap="none">
                <a:solidFill>
                  <a:schemeClr val="dk1"/>
                </a:solidFill>
                <a:latin typeface="Arial"/>
                <a:ea typeface="Arial"/>
                <a:cs typeface="Arial"/>
                <a:sym typeface="Arial"/>
              </a:rPr>
              <a:t>Have you ever heard of a workout class where the instructor did all the exercises while everyone else just watched attentively?</a:t>
            </a:r>
            <a:endParaRPr sz="1400" b="0" i="0" u="none" strike="noStrike" cap="none">
              <a:solidFill>
                <a:srgbClr val="000000"/>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p:txBody>
      </p:sp>
      <p:sp>
        <p:nvSpPr>
          <p:cNvPr id="382" name="Google Shape;382;p11"/>
          <p:cNvSpPr/>
          <p:nvPr/>
        </p:nvSpPr>
        <p:spPr>
          <a:xfrm>
            <a:off x="5257800" y="6216134"/>
            <a:ext cx="5638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7D7D7D"/>
                </a:solidFill>
                <a:latin typeface="arial"/>
                <a:ea typeface="arial"/>
                <a:cs typeface="arial"/>
                <a:sym typeface="arial"/>
                <a:hlinkClick r:id="rId4">
                  <a:extLst>
                    <a:ext uri="{A12FA001-AC4F-418D-AE19-62706E023703}">
                      <ahyp:hlinkClr xmlns:ahyp="http://schemas.microsoft.com/office/drawing/2018/hyperlinkcolor" val="tx"/>
                    </a:ext>
                  </a:extLst>
                </a:hlinkClick>
              </a:rPr>
              <a:t>www.meetyourpersonaltrainer.com.au</a:t>
            </a:r>
            <a:endParaRPr sz="1800" b="0" i="0" u="none" strike="noStrike" cap="none">
              <a:solidFill>
                <a:schemeClr val="dk1"/>
              </a:solidFill>
              <a:latin typeface="Calibri"/>
              <a:ea typeface="Calibri"/>
              <a:cs typeface="Calibri"/>
              <a:sym typeface="Calibri"/>
            </a:endParaRPr>
          </a:p>
        </p:txBody>
      </p:sp>
      <p:sp>
        <p:nvSpPr>
          <p:cNvPr id="383" name="Google Shape;383;p11"/>
          <p:cNvSpPr txBox="1"/>
          <p:nvPr/>
        </p:nvSpPr>
        <p:spPr>
          <a:xfrm>
            <a:off x="1676400" y="2945000"/>
            <a:ext cx="3505200" cy="3074800"/>
          </a:xfrm>
          <a:prstGeom prst="rect">
            <a:avLst/>
          </a:prstGeom>
          <a:noFill/>
          <a:ln>
            <a:noFill/>
          </a:ln>
        </p:spPr>
        <p:txBody>
          <a:bodyPr spcFirstLastPara="1" wrap="square" lIns="91425" tIns="45700" rIns="91425" bIns="45700" anchor="t" anchorCtr="0">
            <a:noAutofit/>
          </a:bodyPr>
          <a:lstStyle/>
          <a:p>
            <a:pPr marL="342900" marR="0" lvl="0" indent="-219075" algn="l" rtl="0">
              <a:lnSpc>
                <a:spcPct val="100000"/>
              </a:lnSpc>
              <a:spcBef>
                <a:spcPts val="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p:txBody>
      </p:sp>
      <p:sp>
        <p:nvSpPr>
          <p:cNvPr id="384" name="Google Shape;384;p11"/>
          <p:cNvSpPr txBox="1"/>
          <p:nvPr/>
        </p:nvSpPr>
        <p:spPr>
          <a:xfrm>
            <a:off x="1678405" y="3107426"/>
            <a:ext cx="3505200" cy="307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950"/>
              <a:buFont typeface="Arial"/>
              <a:buChar char="•"/>
            </a:pPr>
            <a:r>
              <a:rPr lang="en-US" sz="2600" b="0" i="0" u="none" strike="noStrike" cap="none">
                <a:solidFill>
                  <a:srgbClr val="FF0000"/>
                </a:solidFill>
                <a:latin typeface="Arial"/>
                <a:ea typeface="Arial"/>
                <a:cs typeface="Arial"/>
                <a:sym typeface="Arial"/>
              </a:rPr>
              <a:t>Me neither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520"/>
              </a:spcBef>
              <a:spcAft>
                <a:spcPts val="0"/>
              </a:spcAft>
              <a:buClr>
                <a:schemeClr val="dk1"/>
              </a:buClr>
              <a:buSzPts val="1950"/>
              <a:buFont typeface="Arial"/>
              <a:buChar char="•"/>
            </a:pPr>
            <a:r>
              <a:rPr lang="en-US" sz="2600" b="0" i="0" u="none" strike="noStrike" cap="none">
                <a:solidFill>
                  <a:schemeClr val="dk1"/>
                </a:solidFill>
                <a:latin typeface="Arial"/>
                <a:ea typeface="Arial"/>
                <a:cs typeface="Arial"/>
                <a:sym typeface="Arial"/>
              </a:rPr>
              <a:t>To learn, YOU must do the work with your own muscle (your brain)</a:t>
            </a:r>
            <a:endParaRPr sz="1400" b="0" i="0" u="none" strike="noStrike" cap="none">
              <a:solidFill>
                <a:srgbClr val="000000"/>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a:p>
            <a:pPr marL="342900" marR="0" lvl="0" indent="-219075" algn="l" rtl="0">
              <a:lnSpc>
                <a:spcPct val="100000"/>
              </a:lnSpc>
              <a:spcBef>
                <a:spcPts val="520"/>
              </a:spcBef>
              <a:spcAft>
                <a:spcPts val="0"/>
              </a:spcAft>
              <a:buClr>
                <a:schemeClr val="dk1"/>
              </a:buClr>
              <a:buSzPts val="1950"/>
              <a:buFont typeface="Calibri"/>
              <a:buNone/>
            </a:pPr>
            <a:endParaRPr sz="2600" b="0" i="0"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Why discuss?</a:t>
            </a:r>
            <a:endParaRPr/>
          </a:p>
        </p:txBody>
      </p:sp>
      <p:sp>
        <p:nvSpPr>
          <p:cNvPr id="390" name="Google Shape;390;p12"/>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Explaining/Discussing is an essential skill in the job market</a:t>
            </a:r>
            <a:endParaRPr/>
          </a:p>
          <a:p>
            <a:pPr marL="342900" lvl="0" indent="-139700" algn="l" rtl="0">
              <a:lnSpc>
                <a:spcPct val="100000"/>
              </a:lnSpc>
              <a:spcBef>
                <a:spcPts val="640"/>
              </a:spcBef>
              <a:spcAft>
                <a:spcPts val="0"/>
              </a:spcAft>
              <a:buClr>
                <a:schemeClr val="dk1"/>
              </a:buClr>
              <a:buSzPts val="3200"/>
              <a:buNone/>
            </a:pPr>
            <a:endParaRPr/>
          </a:p>
          <a:p>
            <a:pPr marL="342900" lvl="0" indent="-342900" algn="l" rtl="0">
              <a:lnSpc>
                <a:spcPct val="100000"/>
              </a:lnSpc>
              <a:spcBef>
                <a:spcPts val="640"/>
              </a:spcBef>
              <a:spcAft>
                <a:spcPts val="0"/>
              </a:spcAft>
              <a:buClr>
                <a:schemeClr val="dk1"/>
              </a:buClr>
              <a:buSzPts val="3200"/>
              <a:buChar char="•"/>
            </a:pPr>
            <a:r>
              <a:rPr lang="en-US"/>
              <a:t>Teaching/explaining is one of the BEST way to learn material </a:t>
            </a:r>
            <a:endParaRPr/>
          </a:p>
          <a:p>
            <a:pPr marL="742950" lvl="1" indent="-285750" algn="l" rtl="0">
              <a:lnSpc>
                <a:spcPct val="100000"/>
              </a:lnSpc>
              <a:spcBef>
                <a:spcPts val="560"/>
              </a:spcBef>
              <a:spcAft>
                <a:spcPts val="0"/>
              </a:spcAft>
              <a:buClr>
                <a:schemeClr val="accent1"/>
              </a:buClr>
              <a:buSzPts val="2800"/>
              <a:buChar char="–"/>
            </a:pPr>
            <a:r>
              <a:rPr lang="en-US"/>
              <a:t>and we have evidence you learn from discussion</a:t>
            </a:r>
            <a:endParaRPr/>
          </a:p>
          <a:p>
            <a:pPr marL="342900" lvl="0" indent="-139700" algn="l" rtl="0">
              <a:lnSpc>
                <a:spcPct val="100000"/>
              </a:lnSpc>
              <a:spcBef>
                <a:spcPts val="640"/>
              </a:spcBef>
              <a:spcAft>
                <a:spcPts val="0"/>
              </a:spcAft>
              <a:buClr>
                <a:schemeClr val="dk1"/>
              </a:buClr>
              <a:buSzPts val="3200"/>
              <a:buNone/>
            </a:pPr>
            <a:endParaRPr/>
          </a:p>
        </p:txBody>
      </p:sp>
      <p:sp>
        <p:nvSpPr>
          <p:cNvPr id="391" name="Google Shape;391;p12"/>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38</a:t>
            </a:fld>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Tips for a good discussion in breakouts</a:t>
            </a:r>
            <a:endParaRPr/>
          </a:p>
        </p:txBody>
      </p:sp>
      <p:sp>
        <p:nvSpPr>
          <p:cNvPr id="397" name="Google Shape;397;p13"/>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592"/>
              </a:spcBef>
              <a:spcAft>
                <a:spcPts val="0"/>
              </a:spcAft>
              <a:buClr>
                <a:schemeClr val="dk1"/>
              </a:buClr>
              <a:buSzPts val="3200"/>
              <a:buChar char="•"/>
            </a:pPr>
            <a:r>
              <a:rPr lang="en-US"/>
              <a:t>Take turns being the first one to talk</a:t>
            </a:r>
            <a:endParaRPr/>
          </a:p>
          <a:p>
            <a:pPr marL="342900" lvl="0" indent="-342900" algn="l" rtl="0">
              <a:lnSpc>
                <a:spcPct val="100000"/>
              </a:lnSpc>
              <a:spcBef>
                <a:spcPts val="592"/>
              </a:spcBef>
              <a:spcAft>
                <a:spcPts val="0"/>
              </a:spcAft>
              <a:buClr>
                <a:schemeClr val="dk1"/>
              </a:buClr>
              <a:buSzPts val="3200"/>
              <a:buChar char="•"/>
            </a:pPr>
            <a:r>
              <a:rPr lang="en-US"/>
              <a:t>Once you all agree on the answer, don't stop!</a:t>
            </a:r>
            <a:endParaRPr/>
          </a:p>
          <a:p>
            <a:pPr marL="742950" lvl="1" indent="-285750" algn="l" rtl="0">
              <a:lnSpc>
                <a:spcPct val="100000"/>
              </a:lnSpc>
              <a:spcBef>
                <a:spcPts val="518"/>
              </a:spcBef>
              <a:spcAft>
                <a:spcPts val="0"/>
              </a:spcAft>
              <a:buClr>
                <a:schemeClr val="accent1"/>
              </a:buClr>
              <a:buSzPts val="2800"/>
              <a:buChar char="–"/>
            </a:pPr>
            <a:r>
              <a:rPr lang="en-US"/>
              <a:t>Always go over each wrong answer and explain why it is wrong</a:t>
            </a:r>
            <a:endParaRPr/>
          </a:p>
          <a:p>
            <a:pPr marL="1143000" lvl="2" indent="-228600" algn="l" rtl="0">
              <a:lnSpc>
                <a:spcPct val="100000"/>
              </a:lnSpc>
              <a:spcBef>
                <a:spcPts val="444"/>
              </a:spcBef>
              <a:spcAft>
                <a:spcPts val="0"/>
              </a:spcAft>
              <a:buClr>
                <a:schemeClr val="accent2"/>
              </a:buClr>
              <a:buSzPts val="2400"/>
              <a:buChar char="•"/>
            </a:pPr>
            <a:r>
              <a:rPr lang="en-US"/>
              <a:t>Also interesting and useful to think about why someone might be tempted to choose the wrong answer</a:t>
            </a:r>
            <a:endParaRPr/>
          </a:p>
          <a:p>
            <a:pPr marL="742950" lvl="1" indent="-285750" algn="l" rtl="0">
              <a:lnSpc>
                <a:spcPct val="100000"/>
              </a:lnSpc>
              <a:spcBef>
                <a:spcPts val="518"/>
              </a:spcBef>
              <a:spcAft>
                <a:spcPts val="0"/>
              </a:spcAft>
              <a:buClr>
                <a:schemeClr val="accent1"/>
              </a:buClr>
              <a:buSzPts val="2800"/>
              <a:buChar char="–"/>
            </a:pPr>
            <a:r>
              <a:rPr lang="en-US"/>
              <a:t>Even if your group-mate has said something very clearly and correctly, it's a good idea to repeat it yourself </a:t>
            </a:r>
            <a:endParaRPr/>
          </a:p>
          <a:p>
            <a:pPr marL="1143000" lvl="2" indent="-228600" algn="l" rtl="0">
              <a:lnSpc>
                <a:spcPct val="100000"/>
              </a:lnSpc>
              <a:spcBef>
                <a:spcPts val="444"/>
              </a:spcBef>
              <a:spcAft>
                <a:spcPts val="0"/>
              </a:spcAft>
              <a:buClr>
                <a:schemeClr val="accent2"/>
              </a:buClr>
              <a:buSzPts val="2400"/>
              <a:buChar char="•"/>
            </a:pPr>
            <a:r>
              <a:rPr lang="en-US"/>
              <a:t>"So, what I think you said was, …"</a:t>
            </a:r>
            <a:endParaRPr/>
          </a:p>
          <a:p>
            <a:pPr marL="1143000" lvl="2" indent="-228600" algn="l" rtl="0">
              <a:lnSpc>
                <a:spcPct val="100000"/>
              </a:lnSpc>
              <a:spcBef>
                <a:spcPts val="444"/>
              </a:spcBef>
              <a:spcAft>
                <a:spcPts val="0"/>
              </a:spcAft>
              <a:buClr>
                <a:schemeClr val="accent2"/>
              </a:buClr>
              <a:buSzPts val="2400"/>
              <a:buChar char="•"/>
            </a:pPr>
            <a:r>
              <a:rPr lang="en-US"/>
              <a:t>Might seem pointless, but your brain will remember it better if YOU say it too</a:t>
            </a:r>
            <a:endParaRPr/>
          </a:p>
        </p:txBody>
      </p:sp>
      <p:sp>
        <p:nvSpPr>
          <p:cNvPr id="398" name="Google Shape;398;p13"/>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39</a:t>
            </a:fld>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902970" y="76200"/>
            <a:ext cx="9460230" cy="838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2"/>
              </a:buClr>
              <a:buSzPts val="4000"/>
              <a:buFont typeface="Calibri"/>
              <a:buNone/>
            </a:pPr>
            <a:r>
              <a:rPr lang="en-US"/>
              <a:t>Who Am I?         	        		 Leo Porter</a:t>
            </a:r>
            <a:endParaRPr/>
          </a:p>
        </p:txBody>
      </p:sp>
      <p:sp>
        <p:nvSpPr>
          <p:cNvPr id="130" name="Google Shape;130;p3"/>
          <p:cNvSpPr txBox="1">
            <a:spLocks noGrp="1"/>
          </p:cNvSpPr>
          <p:nvPr>
            <p:ph type="body" idx="1"/>
          </p:nvPr>
        </p:nvSpPr>
        <p:spPr>
          <a:xfrm>
            <a:off x="1" y="659318"/>
            <a:ext cx="8994912" cy="60057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Char char="•"/>
            </a:pPr>
            <a:r>
              <a:rPr lang="en-US" sz="2400" b="1">
                <a:latin typeface="Open Sans"/>
                <a:ea typeface="Open Sans"/>
                <a:cs typeface="Open Sans"/>
                <a:sym typeface="Open Sans"/>
              </a:rPr>
              <a:t>Research:</a:t>
            </a:r>
            <a:endParaRPr sz="3600"/>
          </a:p>
          <a:p>
            <a:pPr marL="742950" lvl="1" indent="-285750" algn="l" rtl="0">
              <a:lnSpc>
                <a:spcPct val="100000"/>
              </a:lnSpc>
              <a:spcBef>
                <a:spcPts val="400"/>
              </a:spcBef>
              <a:spcAft>
                <a:spcPts val="0"/>
              </a:spcAft>
              <a:buClr>
                <a:schemeClr val="accent1"/>
              </a:buClr>
              <a:buSzPts val="2000"/>
              <a:buChar char="–"/>
            </a:pPr>
            <a:r>
              <a:rPr lang="en-US" sz="2000">
                <a:latin typeface="Open Sans"/>
                <a:ea typeface="Open Sans"/>
                <a:cs typeface="Open Sans"/>
                <a:sym typeface="Open Sans"/>
              </a:rPr>
              <a:t>Research: </a:t>
            </a:r>
            <a:r>
              <a:rPr lang="en-US" sz="2000" b="1">
                <a:latin typeface="Open Sans"/>
                <a:ea typeface="Open Sans"/>
                <a:cs typeface="Open Sans"/>
                <a:sym typeface="Open Sans"/>
              </a:rPr>
              <a:t>computer science education research</a:t>
            </a:r>
            <a:r>
              <a:rPr lang="en-US" sz="2000">
                <a:latin typeface="Open Sans"/>
                <a:ea typeface="Open Sans"/>
                <a:cs typeface="Open Sans"/>
                <a:sym typeface="Open Sans"/>
              </a:rPr>
              <a:t> including assessments, pedagogies, learning analytics, prison education, LLMs</a:t>
            </a:r>
            <a:endParaRPr sz="2000"/>
          </a:p>
          <a:p>
            <a:pPr marL="342900" lvl="0" indent="-342900" algn="l" rtl="0">
              <a:lnSpc>
                <a:spcPct val="100000"/>
              </a:lnSpc>
              <a:spcBef>
                <a:spcPts val="480"/>
              </a:spcBef>
              <a:spcAft>
                <a:spcPts val="0"/>
              </a:spcAft>
              <a:buClr>
                <a:schemeClr val="dk1"/>
              </a:buClr>
              <a:buSzPts val="2400"/>
              <a:buChar char="•"/>
            </a:pPr>
            <a:r>
              <a:rPr lang="en-US" sz="2400" b="1">
                <a:latin typeface="Open Sans"/>
                <a:ea typeface="Open Sans"/>
                <a:cs typeface="Open Sans"/>
                <a:sym typeface="Open Sans"/>
              </a:rPr>
              <a:t>Teaching:</a:t>
            </a:r>
            <a:endParaRPr sz="3600"/>
          </a:p>
          <a:p>
            <a:pPr marL="742950" lvl="1" indent="-285750" algn="l" rtl="0">
              <a:lnSpc>
                <a:spcPct val="100000"/>
              </a:lnSpc>
              <a:spcBef>
                <a:spcPts val="400"/>
              </a:spcBef>
              <a:spcAft>
                <a:spcPts val="0"/>
              </a:spcAft>
              <a:buClr>
                <a:schemeClr val="accent1"/>
              </a:buClr>
              <a:buSzPts val="2000"/>
              <a:buChar char="–"/>
            </a:pPr>
            <a:r>
              <a:rPr lang="en-US" sz="2000"/>
              <a:t>10</a:t>
            </a:r>
            <a:r>
              <a:rPr lang="en-US" sz="2000">
                <a:latin typeface="Open Sans"/>
                <a:ea typeface="Open Sans"/>
                <a:cs typeface="Open Sans"/>
                <a:sym typeface="Open Sans"/>
              </a:rPr>
              <a:t>th year at UCSD, 3 years previously at Skidmore College</a:t>
            </a:r>
            <a:endParaRPr sz="2000"/>
          </a:p>
          <a:p>
            <a:pPr marL="742950" lvl="1" indent="-285750" algn="l" rtl="0">
              <a:lnSpc>
                <a:spcPct val="100000"/>
              </a:lnSpc>
              <a:spcBef>
                <a:spcPts val="400"/>
              </a:spcBef>
              <a:spcAft>
                <a:spcPts val="0"/>
              </a:spcAft>
              <a:buClr>
                <a:schemeClr val="accent1"/>
              </a:buClr>
              <a:buSzPts val="2000"/>
              <a:buChar char="–"/>
            </a:pPr>
            <a:r>
              <a:rPr lang="en-US" sz="2000">
                <a:latin typeface="Open Sans"/>
                <a:ea typeface="Open Sans"/>
                <a:cs typeface="Open Sans"/>
                <a:sym typeface="Open Sans"/>
              </a:rPr>
              <a:t>UCSD courses: 8A, 8B, 30, 100, 141/2, 141/2L, 240A, 291-CER, 599</a:t>
            </a:r>
            <a:endParaRPr/>
          </a:p>
          <a:p>
            <a:pPr marL="742950" lvl="1" indent="-285750" algn="l" rtl="0">
              <a:lnSpc>
                <a:spcPct val="100000"/>
              </a:lnSpc>
              <a:spcBef>
                <a:spcPts val="400"/>
              </a:spcBef>
              <a:spcAft>
                <a:spcPts val="0"/>
              </a:spcAft>
              <a:buClr>
                <a:schemeClr val="accent1"/>
              </a:buClr>
              <a:buSzPts val="2000"/>
              <a:buChar char="–"/>
            </a:pPr>
            <a:r>
              <a:rPr lang="en-US" sz="2000">
                <a:latin typeface="Open Sans"/>
                <a:ea typeface="Open Sans"/>
                <a:cs typeface="Open Sans"/>
                <a:sym typeface="Open Sans"/>
              </a:rPr>
              <a:t>[Online] Coursera: Java Programming: Object-Oriented Design of Data Structures + edX MicroMasters: Data Science in Python</a:t>
            </a:r>
            <a:endParaRPr/>
          </a:p>
          <a:p>
            <a:pPr marL="342900" lvl="0" indent="-342900" algn="l" rtl="0">
              <a:lnSpc>
                <a:spcPct val="100000"/>
              </a:lnSpc>
              <a:spcBef>
                <a:spcPts val="480"/>
              </a:spcBef>
              <a:spcAft>
                <a:spcPts val="0"/>
              </a:spcAft>
              <a:buClr>
                <a:schemeClr val="dk1"/>
              </a:buClr>
              <a:buSzPts val="2400"/>
              <a:buChar char="•"/>
            </a:pPr>
            <a:r>
              <a:rPr lang="en-US" sz="2400" b="1">
                <a:latin typeface="Open Sans"/>
                <a:ea typeface="Open Sans"/>
                <a:cs typeface="Open Sans"/>
                <a:sym typeface="Open Sans"/>
              </a:rPr>
              <a:t>UCSD Service:</a:t>
            </a:r>
            <a:endParaRPr/>
          </a:p>
          <a:p>
            <a:pPr marL="742950" lvl="1" indent="-285750" algn="l" rtl="0">
              <a:lnSpc>
                <a:spcPct val="100000"/>
              </a:lnSpc>
              <a:spcBef>
                <a:spcPts val="400"/>
              </a:spcBef>
              <a:spcAft>
                <a:spcPts val="0"/>
              </a:spcAft>
              <a:buClr>
                <a:schemeClr val="accent1"/>
              </a:buClr>
              <a:buSzPts val="2000"/>
              <a:buChar char="–"/>
            </a:pPr>
            <a:r>
              <a:rPr lang="en-US" sz="1800"/>
              <a:t>Direct CSE MS program and UCSD COSMOS</a:t>
            </a:r>
            <a:endParaRPr/>
          </a:p>
          <a:p>
            <a:pPr marL="342900" lvl="0" indent="-342900" algn="l" rtl="0">
              <a:lnSpc>
                <a:spcPct val="100000"/>
              </a:lnSpc>
              <a:spcBef>
                <a:spcPts val="480"/>
              </a:spcBef>
              <a:spcAft>
                <a:spcPts val="0"/>
              </a:spcAft>
              <a:buClr>
                <a:schemeClr val="dk1"/>
              </a:buClr>
              <a:buSzPts val="2400"/>
              <a:buChar char="•"/>
            </a:pPr>
            <a:r>
              <a:rPr lang="en-US" sz="2400" b="1">
                <a:latin typeface="Open Sans"/>
                <a:ea typeface="Open Sans"/>
                <a:cs typeface="Open Sans"/>
                <a:sym typeface="Open Sans"/>
              </a:rPr>
              <a:t>Past life</a:t>
            </a:r>
            <a:endParaRPr sz="3600"/>
          </a:p>
          <a:p>
            <a:pPr marL="742950" lvl="1" indent="-285750" algn="l" rtl="0">
              <a:lnSpc>
                <a:spcPct val="100000"/>
              </a:lnSpc>
              <a:spcBef>
                <a:spcPts val="400"/>
              </a:spcBef>
              <a:spcAft>
                <a:spcPts val="0"/>
              </a:spcAft>
              <a:buClr>
                <a:schemeClr val="accent1"/>
              </a:buClr>
              <a:buSzPts val="2000"/>
              <a:buChar char="–"/>
            </a:pPr>
            <a:r>
              <a:rPr lang="en-US" sz="2000">
                <a:latin typeface="Open Sans"/>
                <a:ea typeface="Open Sans"/>
                <a:cs typeface="Open Sans"/>
                <a:sym typeface="Open Sans"/>
              </a:rPr>
              <a:t>Officer in the Navy (2000-2004)</a:t>
            </a:r>
            <a:endParaRPr sz="2000"/>
          </a:p>
          <a:p>
            <a:pPr marL="342900" lvl="0" indent="-342900" algn="l" rtl="0">
              <a:lnSpc>
                <a:spcPct val="100000"/>
              </a:lnSpc>
              <a:spcBef>
                <a:spcPts val="480"/>
              </a:spcBef>
              <a:spcAft>
                <a:spcPts val="0"/>
              </a:spcAft>
              <a:buClr>
                <a:schemeClr val="dk1"/>
              </a:buClr>
              <a:buSzPts val="2400"/>
              <a:buChar char="•"/>
            </a:pPr>
            <a:r>
              <a:rPr lang="en-US" sz="2400" b="1">
                <a:latin typeface="Open Sans"/>
                <a:ea typeface="Open Sans"/>
                <a:cs typeface="Open Sans"/>
                <a:sym typeface="Open Sans"/>
              </a:rPr>
              <a:t>When I’m not working: </a:t>
            </a:r>
            <a:endParaRPr sz="3600"/>
          </a:p>
          <a:p>
            <a:pPr marL="742950" lvl="1" indent="-285750" algn="l" rtl="0">
              <a:lnSpc>
                <a:spcPct val="100000"/>
              </a:lnSpc>
              <a:spcBef>
                <a:spcPts val="400"/>
              </a:spcBef>
              <a:spcAft>
                <a:spcPts val="0"/>
              </a:spcAft>
              <a:buClr>
                <a:schemeClr val="accent1"/>
              </a:buClr>
              <a:buSzPts val="2000"/>
              <a:buChar char="–"/>
            </a:pPr>
            <a:r>
              <a:rPr lang="en-US" sz="2000">
                <a:latin typeface="Open Sans"/>
                <a:ea typeface="Open Sans"/>
                <a:cs typeface="Open Sans"/>
                <a:sym typeface="Open Sans"/>
              </a:rPr>
              <a:t>swimming, cycling, running, spending time with family</a:t>
            </a:r>
            <a:endParaRPr sz="2000"/>
          </a:p>
          <a:p>
            <a:pPr marL="742950" lvl="1" indent="-171450" algn="l" rtl="0">
              <a:lnSpc>
                <a:spcPct val="100000"/>
              </a:lnSpc>
              <a:spcBef>
                <a:spcPts val="360"/>
              </a:spcBef>
              <a:spcAft>
                <a:spcPts val="0"/>
              </a:spcAft>
              <a:buClr>
                <a:schemeClr val="accent1"/>
              </a:buClr>
              <a:buSzPts val="1800"/>
              <a:buNone/>
            </a:pPr>
            <a:endParaRPr sz="1800">
              <a:solidFill>
                <a:srgbClr val="23B8D1"/>
              </a:solidFill>
            </a:endParaRPr>
          </a:p>
        </p:txBody>
      </p:sp>
      <p:pic>
        <p:nvPicPr>
          <p:cNvPr id="131" name="Google Shape;131;p3"/>
          <p:cNvPicPr preferRelativeResize="0"/>
          <p:nvPr/>
        </p:nvPicPr>
        <p:blipFill rotWithShape="1">
          <a:blip r:embed="rId3">
            <a:alphaModFix/>
          </a:blip>
          <a:srcRect l="25840" r="37045"/>
          <a:stretch/>
        </p:blipFill>
        <p:spPr>
          <a:xfrm>
            <a:off x="9104243" y="709449"/>
            <a:ext cx="2923223" cy="5905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Peer Instruction</a:t>
            </a:r>
            <a:endParaRPr/>
          </a:p>
        </p:txBody>
      </p:sp>
      <p:sp>
        <p:nvSpPr>
          <p:cNvPr id="404" name="Google Shape;404;p14"/>
          <p:cNvSpPr txBox="1">
            <a:spLocks noGrp="1"/>
          </p:cNvSpPr>
          <p:nvPr>
            <p:ph type="body" idx="1"/>
          </p:nvPr>
        </p:nvSpPr>
        <p:spPr>
          <a:xfrm>
            <a:off x="368968" y="1243264"/>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Studies have shown it helps both with conceptual understanding and student course outcomes.</a:t>
            </a:r>
            <a:endParaRPr/>
          </a:p>
          <a:p>
            <a:pPr marL="342900" lvl="0" indent="-139700" algn="l" rtl="0">
              <a:lnSpc>
                <a:spcPct val="100000"/>
              </a:lnSpc>
              <a:spcBef>
                <a:spcPts val="640"/>
              </a:spcBef>
              <a:spcAft>
                <a:spcPts val="0"/>
              </a:spcAft>
              <a:buClr>
                <a:schemeClr val="dk1"/>
              </a:buClr>
              <a:buSzPts val="3200"/>
              <a:buNone/>
            </a:pPr>
            <a:endParaRPr/>
          </a:p>
          <a:p>
            <a:pPr marL="342900" lvl="0" indent="-342900" algn="l" rtl="0">
              <a:lnSpc>
                <a:spcPct val="100000"/>
              </a:lnSpc>
              <a:spcBef>
                <a:spcPts val="560"/>
              </a:spcBef>
              <a:spcAft>
                <a:spcPts val="0"/>
              </a:spcAft>
              <a:buClr>
                <a:schemeClr val="dk1"/>
              </a:buClr>
              <a:buSzPts val="2800"/>
              <a:buChar char="•"/>
            </a:pPr>
            <a:r>
              <a:rPr lang="en-US" sz="2800">
                <a:latin typeface="Open Sans"/>
                <a:ea typeface="Open Sans"/>
                <a:cs typeface="Open Sans"/>
                <a:sym typeface="Open Sans"/>
              </a:rPr>
              <a:t>Meta review of active learning published in the Proceedings of the National Academy of Sciences compares studies of active learning against a control (lecture).  It states:</a:t>
            </a:r>
            <a:endParaRPr/>
          </a:p>
          <a:p>
            <a:pPr marL="342900" lvl="0" indent="-139700" algn="l" rtl="0">
              <a:lnSpc>
                <a:spcPct val="100000"/>
              </a:lnSpc>
              <a:spcBef>
                <a:spcPts val="640"/>
              </a:spcBef>
              <a:spcAft>
                <a:spcPts val="0"/>
              </a:spcAft>
              <a:buClr>
                <a:schemeClr val="dk1"/>
              </a:buClr>
              <a:buSzPts val="3200"/>
              <a:buNone/>
            </a:pPr>
            <a:endParaRPr/>
          </a:p>
        </p:txBody>
      </p:sp>
      <p:sp>
        <p:nvSpPr>
          <p:cNvPr id="405" name="Google Shape;405;p14"/>
          <p:cNvSpPr txBox="1">
            <a:spLocks noGrp="1"/>
          </p:cNvSpPr>
          <p:nvPr>
            <p:ph type="sldNum" idx="12"/>
          </p:nvPr>
        </p:nvSpPr>
        <p:spPr>
          <a:xfrm>
            <a:off x="102870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40</a:t>
            </a:fld>
            <a:endParaRPr sz="1400" b="0" i="0" u="none" strike="noStrike" cap="none">
              <a:solidFill>
                <a:schemeClr val="dk1"/>
              </a:solidFill>
              <a:latin typeface="Arial"/>
              <a:ea typeface="Arial"/>
              <a:cs typeface="Arial"/>
              <a:sym typeface="Arial"/>
            </a:endParaRPr>
          </a:p>
        </p:txBody>
      </p:sp>
      <p:sp>
        <p:nvSpPr>
          <p:cNvPr id="406" name="Google Shape;406;p14"/>
          <p:cNvSpPr/>
          <p:nvPr/>
        </p:nvSpPr>
        <p:spPr>
          <a:xfrm>
            <a:off x="696424" y="4183804"/>
            <a:ext cx="10303525"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70C0"/>
                </a:solidFill>
                <a:latin typeface="Georgia"/>
                <a:ea typeface="Georgia"/>
                <a:cs typeface="Georgia"/>
                <a:sym typeface="Georgia"/>
              </a:rPr>
              <a:t>If the experiments analyzed here had been conducted as randomized controlled trials of medical interventions, they may have been stopped for benefit—meaning that enrolling patients in the control condition might be discontinued because the treatment being tested was clearly more beneficial. </a:t>
            </a:r>
            <a:endParaRPr sz="2000" b="0" i="0" u="none" strike="noStrike" cap="none">
              <a:solidFill>
                <a:srgbClr val="0070C0"/>
              </a:solidFill>
              <a:latin typeface="Calibri"/>
              <a:ea typeface="Calibri"/>
              <a:cs typeface="Calibri"/>
              <a:sym typeface="Calibri"/>
            </a:endParaRPr>
          </a:p>
        </p:txBody>
      </p:sp>
      <p:sp>
        <p:nvSpPr>
          <p:cNvPr id="407" name="Google Shape;407;p14"/>
          <p:cNvSpPr txBox="1"/>
          <p:nvPr/>
        </p:nvSpPr>
        <p:spPr>
          <a:xfrm>
            <a:off x="1954630" y="6205788"/>
            <a:ext cx="916004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Freeman, Scott, et al. "Active learning increases student performance in science, engineering, and mathematics." </a:t>
            </a:r>
            <a:r>
              <a:rPr lang="en-US" sz="1800" b="0" i="1" u="none" strike="noStrike" cap="none">
                <a:solidFill>
                  <a:schemeClr val="dk1"/>
                </a:solidFill>
                <a:latin typeface="Calibri"/>
                <a:ea typeface="Calibri"/>
                <a:cs typeface="Calibri"/>
                <a:sym typeface="Calibri"/>
              </a:rPr>
              <a:t>Proceedings of the National Academy of Sciences</a:t>
            </a:r>
            <a:r>
              <a:rPr lang="en-US" sz="1800" b="0" i="0" u="none" strike="noStrike" cap="none">
                <a:solidFill>
                  <a:schemeClr val="dk1"/>
                </a:solidFill>
                <a:latin typeface="Calibri"/>
                <a:ea typeface="Calibri"/>
                <a:cs typeface="Calibri"/>
                <a:sym typeface="Calibri"/>
              </a:rPr>
              <a:t> 111.23 (2014): 8410-8415.</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5"/>
          <p:cNvSpPr txBox="1">
            <a:spLocks noGrp="1"/>
          </p:cNvSpPr>
          <p:nvPr>
            <p:ph type="title"/>
          </p:nvPr>
        </p:nvSpPr>
        <p:spPr>
          <a:xfrm>
            <a:off x="609600" y="57874"/>
            <a:ext cx="10972800" cy="1065248"/>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Participation in CSE 142 vs. final exam score</a:t>
            </a:r>
            <a:endParaRPr/>
          </a:p>
        </p:txBody>
      </p:sp>
      <p:pic>
        <p:nvPicPr>
          <p:cNvPr id="413" name="Google Shape;413;p15" descr="Chart, box and whisker chart&#10;&#10;Description automatically generated"/>
          <p:cNvPicPr preferRelativeResize="0">
            <a:picLocks noGrp="1"/>
          </p:cNvPicPr>
          <p:nvPr>
            <p:ph type="body" idx="1"/>
          </p:nvPr>
        </p:nvPicPr>
        <p:blipFill rotWithShape="1">
          <a:blip r:embed="rId3">
            <a:alphaModFix/>
          </a:blip>
          <a:srcRect/>
          <a:stretch/>
        </p:blipFill>
        <p:spPr>
          <a:xfrm>
            <a:off x="2125979" y="877634"/>
            <a:ext cx="8574353" cy="59224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Warmup Question</a:t>
            </a:r>
            <a:endParaRPr/>
          </a:p>
        </p:txBody>
      </p:sp>
      <p:sp>
        <p:nvSpPr>
          <p:cNvPr id="419" name="Google Shape;419;p16"/>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200"/>
              <a:buNone/>
            </a:pPr>
            <a:r>
              <a:rPr lang="en-US"/>
              <a:t>How many of the following statements are true?</a:t>
            </a:r>
            <a:endParaRPr/>
          </a:p>
          <a:p>
            <a:pPr marL="514350" lvl="0" indent="-514350" algn="l" rtl="0">
              <a:lnSpc>
                <a:spcPct val="100000"/>
              </a:lnSpc>
              <a:spcBef>
                <a:spcPts val="640"/>
              </a:spcBef>
              <a:spcAft>
                <a:spcPts val="0"/>
              </a:spcAft>
              <a:buClr>
                <a:schemeClr val="dk1"/>
              </a:buClr>
              <a:buSzPts val="3200"/>
              <a:buAutoNum type="arabicPeriod"/>
            </a:pPr>
            <a:r>
              <a:rPr lang="en-US"/>
              <a:t>Pineapple is a good pizza topping</a:t>
            </a:r>
            <a:endParaRPr/>
          </a:p>
          <a:p>
            <a:pPr marL="514350" lvl="0" indent="-514350" algn="l" rtl="0">
              <a:lnSpc>
                <a:spcPct val="100000"/>
              </a:lnSpc>
              <a:spcBef>
                <a:spcPts val="640"/>
              </a:spcBef>
              <a:spcAft>
                <a:spcPts val="0"/>
              </a:spcAft>
              <a:buClr>
                <a:schemeClr val="dk1"/>
              </a:buClr>
              <a:buSzPts val="3200"/>
              <a:buAutoNum type="arabicPeriod"/>
            </a:pPr>
            <a:r>
              <a:rPr lang="en-US"/>
              <a:t>Minecraft is the best survival video game</a:t>
            </a:r>
            <a:endParaRPr/>
          </a:p>
          <a:p>
            <a:pPr marL="514350" lvl="0" indent="-514350" algn="l" rtl="0">
              <a:lnSpc>
                <a:spcPct val="100000"/>
              </a:lnSpc>
              <a:spcBef>
                <a:spcPts val="640"/>
              </a:spcBef>
              <a:spcAft>
                <a:spcPts val="0"/>
              </a:spcAft>
              <a:buClr>
                <a:schemeClr val="dk1"/>
              </a:buClr>
              <a:buSzPts val="3200"/>
              <a:buAutoNum type="arabicPeriod"/>
            </a:pPr>
            <a:r>
              <a:rPr lang="en-US"/>
              <a:t>A hotdog is a sandwich</a:t>
            </a:r>
            <a:endParaRPr/>
          </a:p>
          <a:p>
            <a:pPr marL="514350" lvl="0" indent="-514350" algn="l" rtl="0">
              <a:lnSpc>
                <a:spcPct val="100000"/>
              </a:lnSpc>
              <a:spcBef>
                <a:spcPts val="640"/>
              </a:spcBef>
              <a:spcAft>
                <a:spcPts val="0"/>
              </a:spcAft>
              <a:buClr>
                <a:schemeClr val="dk1"/>
              </a:buClr>
              <a:buSzPts val="3200"/>
              <a:buAutoNum type="arabicPeriod"/>
            </a:pPr>
            <a:r>
              <a:rPr lang="en-US"/>
              <a:t>UCSD’s student culture embraces working hard</a:t>
            </a:r>
            <a:endParaRPr/>
          </a:p>
        </p:txBody>
      </p:sp>
      <p:sp>
        <p:nvSpPr>
          <p:cNvPr id="420" name="Google Shape;420;p16"/>
          <p:cNvSpPr txBox="1"/>
          <p:nvPr/>
        </p:nvSpPr>
        <p:spPr>
          <a:xfrm>
            <a:off x="708660" y="5006340"/>
            <a:ext cx="990981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Calibri"/>
                <a:ea typeface="Calibri"/>
                <a:cs typeface="Calibri"/>
                <a:sym typeface="Calibri"/>
              </a:rPr>
              <a:t>A: 0		B: 1		C: 2		D:3		E:4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1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000"/>
              <a:buNone/>
            </a:pPr>
            <a:r>
              <a:rPr lang="en-US">
                <a:latin typeface="Arial"/>
                <a:ea typeface="Arial"/>
                <a:cs typeface="Arial"/>
                <a:sym typeface="Arial"/>
              </a:rPr>
              <a:t>Course resources and How to Get Help</a:t>
            </a:r>
            <a:endParaRPr/>
          </a:p>
        </p:txBody>
      </p:sp>
      <p:sp>
        <p:nvSpPr>
          <p:cNvPr id="426" name="Google Shape;426;p118"/>
          <p:cNvSpPr txBox="1"/>
          <p:nvPr/>
        </p:nvSpPr>
        <p:spPr>
          <a:xfrm>
            <a:off x="716018" y="2743410"/>
            <a:ext cx="10759963" cy="1938992"/>
          </a:xfrm>
          <a:prstGeom prst="rect">
            <a:avLst/>
          </a:prstGeom>
          <a:no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There are ~550 students enrolled in this course right now and 1 Instructor (but 39! total Instructional Staff).</a:t>
            </a:r>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You’ll likely need help this quarter – we want you to know the best way to reach out for help so your questions are answered.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Primary Resources</a:t>
            </a:r>
            <a:endParaRPr/>
          </a:p>
        </p:txBody>
      </p:sp>
      <p:sp>
        <p:nvSpPr>
          <p:cNvPr id="433" name="Google Shape;433;p19"/>
          <p:cNvSpPr txBox="1">
            <a:spLocks noGrp="1"/>
          </p:cNvSpPr>
          <p:nvPr>
            <p:ph type="body" idx="1"/>
          </p:nvPr>
        </p:nvSpPr>
        <p:spPr>
          <a:xfrm>
            <a:off x="341244" y="1255643"/>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Class website</a:t>
            </a:r>
            <a:endParaRPr/>
          </a:p>
          <a:p>
            <a:pPr marL="342900" lvl="0" indent="-342900" algn="l" rtl="0">
              <a:lnSpc>
                <a:spcPct val="100000"/>
              </a:lnSpc>
              <a:spcBef>
                <a:spcPts val="0"/>
              </a:spcBef>
              <a:spcAft>
                <a:spcPts val="0"/>
              </a:spcAft>
              <a:buClr>
                <a:schemeClr val="dk1"/>
              </a:buClr>
              <a:buSzPts val="3200"/>
              <a:buChar char="•"/>
            </a:pPr>
            <a:r>
              <a:rPr lang="en-US"/>
              <a:t>Canvas (podcasts, some quizzes, files, grades) </a:t>
            </a:r>
            <a:endParaRPr/>
          </a:p>
          <a:p>
            <a:pPr marL="342900" lvl="0" indent="-342900" algn="l" rtl="0">
              <a:lnSpc>
                <a:spcPct val="100000"/>
              </a:lnSpc>
              <a:spcBef>
                <a:spcPts val="0"/>
              </a:spcBef>
              <a:spcAft>
                <a:spcPts val="0"/>
              </a:spcAft>
              <a:buClr>
                <a:schemeClr val="dk1"/>
              </a:buClr>
              <a:buSzPts val="3200"/>
              <a:buChar char="•"/>
            </a:pPr>
            <a:r>
              <a:rPr lang="en-US">
                <a:latin typeface="Open Sans"/>
                <a:ea typeface="Open Sans"/>
                <a:cs typeface="Open Sans"/>
                <a:sym typeface="Open Sans"/>
              </a:rPr>
              <a:t>Piazza for conceptual/homework questions</a:t>
            </a:r>
            <a:endParaRPr/>
          </a:p>
          <a:p>
            <a:pPr marL="742950" lvl="1" indent="-285750" algn="l" rtl="0">
              <a:lnSpc>
                <a:spcPct val="100000"/>
              </a:lnSpc>
              <a:spcBef>
                <a:spcPts val="560"/>
              </a:spcBef>
              <a:spcAft>
                <a:spcPts val="0"/>
              </a:spcAft>
              <a:buClr>
                <a:schemeClr val="accent1"/>
              </a:buClr>
              <a:buSzPts val="2800"/>
              <a:buChar char="–"/>
            </a:pPr>
            <a:r>
              <a:rPr lang="en-US">
                <a:latin typeface="Open Sans"/>
                <a:ea typeface="Open Sans"/>
                <a:cs typeface="Open Sans"/>
                <a:sym typeface="Open Sans"/>
              </a:rPr>
              <a:t>Private posts for personal questions</a:t>
            </a:r>
            <a:endParaRPr/>
          </a:p>
          <a:p>
            <a:pPr marL="342900" lvl="0" indent="-342900" algn="l" rtl="0">
              <a:lnSpc>
                <a:spcPct val="100000"/>
              </a:lnSpc>
              <a:spcBef>
                <a:spcPts val="640"/>
              </a:spcBef>
              <a:spcAft>
                <a:spcPts val="0"/>
              </a:spcAft>
              <a:buClr>
                <a:schemeClr val="dk1"/>
              </a:buClr>
              <a:buSzPts val="3200"/>
              <a:buChar char="•"/>
            </a:pPr>
            <a:r>
              <a:rPr lang="en-US">
                <a:latin typeface="Open Sans"/>
                <a:ea typeface="Open Sans"/>
                <a:cs typeface="Open Sans"/>
                <a:sym typeface="Open Sans"/>
              </a:rPr>
              <a:t>PrairieLearn</a:t>
            </a:r>
            <a:r>
              <a:rPr lang="en-US"/>
              <a:t> for Reading Quizzes/Homework</a:t>
            </a:r>
            <a:endParaRPr/>
          </a:p>
          <a:p>
            <a:pPr marL="342900" lvl="0" indent="-342900" algn="l" rtl="0">
              <a:lnSpc>
                <a:spcPct val="100000"/>
              </a:lnSpc>
              <a:spcBef>
                <a:spcPts val="640"/>
              </a:spcBef>
              <a:spcAft>
                <a:spcPts val="0"/>
              </a:spcAft>
              <a:buClr>
                <a:schemeClr val="dk1"/>
              </a:buClr>
              <a:buSzPts val="3200"/>
              <a:buChar char="•"/>
            </a:pPr>
            <a:r>
              <a:rPr lang="en-US">
                <a:latin typeface="Open Sans"/>
                <a:ea typeface="Open Sans"/>
                <a:cs typeface="Open Sans"/>
                <a:sym typeface="Open Sans"/>
              </a:rPr>
              <a:t>PrairieLearn+PrairieTest for Quizzes/Final</a:t>
            </a:r>
            <a:endParaRPr/>
          </a:p>
          <a:p>
            <a:pPr marL="342900" lvl="0" indent="-342900" algn="l" rtl="0">
              <a:lnSpc>
                <a:spcPct val="100000"/>
              </a:lnSpc>
              <a:spcBef>
                <a:spcPts val="640"/>
              </a:spcBef>
              <a:spcAft>
                <a:spcPts val="0"/>
              </a:spcAft>
              <a:buClr>
                <a:schemeClr val="dk1"/>
              </a:buClr>
              <a:buSzPts val="3200"/>
              <a:buChar char="•"/>
            </a:pPr>
            <a:r>
              <a:rPr lang="en-US">
                <a:latin typeface="Open Sans"/>
                <a:ea typeface="Open Sans"/>
                <a:cs typeface="Open Sans"/>
                <a:sym typeface="Open Sans"/>
              </a:rPr>
              <a:t>Gradescope for turning in HW0 and Projects</a:t>
            </a:r>
            <a:endParaRPr>
              <a:latin typeface="Open Sans"/>
              <a:ea typeface="Open Sans"/>
              <a:cs typeface="Open Sans"/>
              <a:sym typeface="Open Sans"/>
            </a:endParaRPr>
          </a:p>
          <a:p>
            <a:pPr marL="342900" lvl="0" indent="-342900" algn="l" rtl="0">
              <a:lnSpc>
                <a:spcPct val="100000"/>
              </a:lnSpc>
              <a:spcBef>
                <a:spcPts val="640"/>
              </a:spcBef>
              <a:spcAft>
                <a:spcPts val="0"/>
              </a:spcAft>
              <a:buClr>
                <a:schemeClr val="dk1"/>
              </a:buClr>
              <a:buSzPts val="3200"/>
              <a:buChar char="•"/>
            </a:pPr>
            <a:r>
              <a:rPr lang="en-US">
                <a:latin typeface="Open Sans"/>
                <a:ea typeface="Open Sans"/>
                <a:cs typeface="Open Sans"/>
                <a:sym typeface="Open Sans"/>
              </a:rPr>
              <a:t>Annotated Lectures in Google Drive Folder</a:t>
            </a:r>
            <a:endParaRPr/>
          </a:p>
          <a:p>
            <a:pPr marL="742950" lvl="1" indent="-107950" algn="l" rtl="0">
              <a:lnSpc>
                <a:spcPct val="100000"/>
              </a:lnSpc>
              <a:spcBef>
                <a:spcPts val="560"/>
              </a:spcBef>
              <a:spcAft>
                <a:spcPts val="0"/>
              </a:spcAft>
              <a:buClr>
                <a:schemeClr val="accent1"/>
              </a:buClr>
              <a:buSzPts val="2800"/>
              <a:buNone/>
            </a:pPr>
            <a:endParaRPr>
              <a:latin typeface="Open Sans"/>
              <a:ea typeface="Open Sans"/>
              <a:cs typeface="Open Sans"/>
              <a:sym typeface="Open Sans"/>
            </a:endParaRPr>
          </a:p>
          <a:p>
            <a:pPr marL="0" lvl="0" indent="0" algn="l" rtl="0">
              <a:lnSpc>
                <a:spcPct val="100000"/>
              </a:lnSpc>
              <a:spcBef>
                <a:spcPts val="560"/>
              </a:spcBef>
              <a:spcAft>
                <a:spcPts val="0"/>
              </a:spcAft>
              <a:buClr>
                <a:schemeClr val="accent1"/>
              </a:buClr>
              <a:buSzPts val="2800"/>
              <a:buNone/>
            </a:pPr>
            <a:endParaRPr/>
          </a:p>
          <a:p>
            <a:pPr marL="342900" lvl="0" indent="-139700" algn="l" rtl="0">
              <a:lnSpc>
                <a:spcPct val="100000"/>
              </a:lnSpc>
              <a:spcBef>
                <a:spcPts val="640"/>
              </a:spcBef>
              <a:spcAft>
                <a:spcPts val="0"/>
              </a:spcAft>
              <a:buClr>
                <a:schemeClr val="dk1"/>
              </a:buClr>
              <a:buSzPts val="3200"/>
              <a:buNone/>
            </a:pPr>
            <a:endParaRPr>
              <a:latin typeface="Open Sans"/>
              <a:ea typeface="Open Sans"/>
              <a:cs typeface="Open Sans"/>
              <a:sym typeface="Open Sans"/>
            </a:endParaRPr>
          </a:p>
          <a:p>
            <a:pPr marL="342900" lvl="0" indent="-139700" algn="l" rtl="0">
              <a:lnSpc>
                <a:spcPct val="100000"/>
              </a:lnSpc>
              <a:spcBef>
                <a:spcPts val="640"/>
              </a:spcBef>
              <a:spcAft>
                <a:spcPts val="0"/>
              </a:spcAft>
              <a:buClr>
                <a:schemeClr val="dk1"/>
              </a:buClr>
              <a:buSzPts val="3200"/>
              <a:buNone/>
            </a:pPr>
            <a:endParaRPr/>
          </a:p>
        </p:txBody>
      </p:sp>
      <p:sp>
        <p:nvSpPr>
          <p:cNvPr id="434" name="Google Shape;434;p19"/>
          <p:cNvSpPr txBox="1"/>
          <p:nvPr/>
        </p:nvSpPr>
        <p:spPr>
          <a:xfrm>
            <a:off x="2309715" y="5726883"/>
            <a:ext cx="6068972" cy="461665"/>
          </a:xfrm>
          <a:prstGeom prst="rect">
            <a:avLst/>
          </a:prstGeom>
          <a:noFill/>
          <a:ln w="19050"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All these are linked from the class website!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(continued)</a:t>
            </a:r>
            <a:endParaRPr/>
          </a:p>
        </p:txBody>
      </p:sp>
      <p:sp>
        <p:nvSpPr>
          <p:cNvPr id="440" name="Google Shape;440;p20"/>
          <p:cNvSpPr txBox="1">
            <a:spLocks noGrp="1"/>
          </p:cNvSpPr>
          <p:nvPr>
            <p:ph type="body" idx="1"/>
          </p:nvPr>
        </p:nvSpPr>
        <p:spPr>
          <a:xfrm>
            <a:off x="519363" y="1223211"/>
            <a:ext cx="10972800" cy="495308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Office Hours:</a:t>
            </a:r>
            <a:endParaRPr/>
          </a:p>
          <a:p>
            <a:pPr marL="742950" lvl="1" indent="-285750" algn="l" rtl="0">
              <a:lnSpc>
                <a:spcPct val="100000"/>
              </a:lnSpc>
              <a:spcBef>
                <a:spcPts val="560"/>
              </a:spcBef>
              <a:spcAft>
                <a:spcPts val="0"/>
              </a:spcAft>
              <a:buClr>
                <a:schemeClr val="accent1"/>
              </a:buClr>
              <a:buSzPts val="2800"/>
              <a:buChar char="–"/>
            </a:pPr>
            <a:r>
              <a:rPr lang="en-US"/>
              <a:t>Coverage throughout the week.  PLEASE COME TO OH!</a:t>
            </a:r>
            <a:endParaRPr/>
          </a:p>
          <a:p>
            <a:pPr marL="1143000" lvl="2" indent="-228600" algn="l" rtl="0">
              <a:lnSpc>
                <a:spcPct val="100000"/>
              </a:lnSpc>
              <a:spcBef>
                <a:spcPts val="480"/>
              </a:spcBef>
              <a:spcAft>
                <a:spcPts val="0"/>
              </a:spcAft>
              <a:buClr>
                <a:schemeClr val="accent2"/>
              </a:buClr>
              <a:buSzPts val="2400"/>
              <a:buChar char="•"/>
            </a:pPr>
            <a:r>
              <a:rPr lang="en-US">
                <a:latin typeface="Open Sans"/>
                <a:ea typeface="Open Sans"/>
                <a:cs typeface="Open Sans"/>
                <a:sym typeface="Open Sans"/>
              </a:rPr>
              <a:t>Office Hours are for conceptual questions (debugging lab questions are for “Lab Hours”)</a:t>
            </a:r>
            <a:endParaRPr/>
          </a:p>
          <a:p>
            <a:pPr marL="457200" lvl="1" indent="0" algn="l" rtl="0">
              <a:lnSpc>
                <a:spcPct val="100000"/>
              </a:lnSpc>
              <a:spcBef>
                <a:spcPts val="480"/>
              </a:spcBef>
              <a:spcAft>
                <a:spcPts val="0"/>
              </a:spcAft>
              <a:buClr>
                <a:schemeClr val="accent2"/>
              </a:buClr>
              <a:buSzPts val="2400"/>
              <a:buNone/>
            </a:pPr>
            <a:r>
              <a:rPr lang="en-US"/>
              <a:t>- Office Hours and lab hours are sometimes in-person and sometimes remote, check calendar for details.</a:t>
            </a:r>
            <a:endParaRPr/>
          </a:p>
          <a:p>
            <a:pPr marL="342900" lvl="0" indent="-342900" algn="l" rtl="0">
              <a:lnSpc>
                <a:spcPct val="100000"/>
              </a:lnSpc>
              <a:spcBef>
                <a:spcPts val="640"/>
              </a:spcBef>
              <a:spcAft>
                <a:spcPts val="0"/>
              </a:spcAft>
              <a:buClr>
                <a:srgbClr val="0070C0"/>
              </a:buClr>
              <a:buSzPts val="3200"/>
              <a:buChar char="•"/>
            </a:pPr>
            <a:r>
              <a:rPr lang="en-US">
                <a:solidFill>
                  <a:srgbClr val="0070C0"/>
                </a:solidFill>
              </a:rPr>
              <a:t>Private piazza post </a:t>
            </a:r>
            <a:r>
              <a:rPr lang="en-US"/>
              <a:t>or E-mail Professor (if you feel it is too personal) for major issues (death in family, hospitalization)</a:t>
            </a:r>
            <a:endParaRPr/>
          </a:p>
        </p:txBody>
      </p:sp>
      <p:sp>
        <p:nvSpPr>
          <p:cNvPr id="441" name="Google Shape;441;p20"/>
          <p:cNvSpPr txBox="1"/>
          <p:nvPr/>
        </p:nvSpPr>
        <p:spPr>
          <a:xfrm>
            <a:off x="2360497" y="5509990"/>
            <a:ext cx="8965095"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Piazza is monitored by the whole course staff and you will get a response, and the response is more timely!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 Getting Help Examples 1</a:t>
            </a:r>
            <a:endParaRPr/>
          </a:p>
        </p:txBody>
      </p:sp>
      <p:sp>
        <p:nvSpPr>
          <p:cNvPr id="448" name="Google Shape;448;p21"/>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“I’m sick….”</a:t>
            </a:r>
            <a:endParaRPr/>
          </a:p>
          <a:p>
            <a:pPr marL="742950" lvl="1" indent="-285750" algn="l" rtl="0">
              <a:lnSpc>
                <a:spcPct val="100000"/>
              </a:lnSpc>
              <a:spcBef>
                <a:spcPts val="560"/>
              </a:spcBef>
              <a:spcAft>
                <a:spcPts val="0"/>
              </a:spcAft>
              <a:buClr>
                <a:schemeClr val="accent1"/>
              </a:buClr>
              <a:buSzPts val="2800"/>
              <a:buChar char="–"/>
            </a:pPr>
            <a:r>
              <a:rPr lang="en-US"/>
              <a:t>Can miss 20% of classes, drop one homework, drop one reading quiz, drop one lab, and drop one quiz. </a:t>
            </a:r>
            <a:endParaRPr/>
          </a:p>
          <a:p>
            <a:pPr marL="1200150" lvl="2" indent="-285750" algn="l" rtl="0">
              <a:lnSpc>
                <a:spcPct val="100000"/>
              </a:lnSpc>
              <a:spcBef>
                <a:spcPts val="560"/>
              </a:spcBef>
              <a:spcAft>
                <a:spcPts val="0"/>
              </a:spcAft>
              <a:buClr>
                <a:schemeClr val="accent1"/>
              </a:buClr>
              <a:buSzPts val="2800"/>
              <a:buChar char="–"/>
            </a:pPr>
            <a:r>
              <a:rPr lang="en-US"/>
              <a:t>Use this one drop judiciously!!!</a:t>
            </a:r>
            <a:endParaRPr/>
          </a:p>
          <a:p>
            <a:pPr marL="742950" lvl="1" indent="-285750" algn="l" rtl="0">
              <a:lnSpc>
                <a:spcPct val="100000"/>
              </a:lnSpc>
              <a:spcBef>
                <a:spcPts val="560"/>
              </a:spcBef>
              <a:spcAft>
                <a:spcPts val="0"/>
              </a:spcAft>
              <a:buClr>
                <a:schemeClr val="accent1"/>
              </a:buClr>
              <a:buSzPts val="2800"/>
              <a:buChar char="–"/>
            </a:pPr>
            <a:r>
              <a:rPr lang="en-US"/>
              <a:t>Issues impacting the </a:t>
            </a:r>
            <a:r>
              <a:rPr lang="en-US">
                <a:solidFill>
                  <a:srgbClr val="FF0000"/>
                </a:solidFill>
              </a:rPr>
              <a:t>Final Exam</a:t>
            </a:r>
            <a:r>
              <a:rPr lang="en-US"/>
              <a:t> </a:t>
            </a:r>
            <a:r>
              <a:rPr lang="en-US" b="1"/>
              <a:t>require exceptional circumstances</a:t>
            </a:r>
            <a:r>
              <a:rPr lang="en-US"/>
              <a:t>, e-mail professor or post privately on piazza</a:t>
            </a:r>
            <a:endParaRPr/>
          </a:p>
          <a:p>
            <a:pPr marL="342900" lvl="0" indent="-139700" algn="l" rtl="0">
              <a:lnSpc>
                <a:spcPct val="100000"/>
              </a:lnSpc>
              <a:spcBef>
                <a:spcPts val="640"/>
              </a:spcBef>
              <a:spcAft>
                <a:spcPts val="0"/>
              </a:spcAft>
              <a:buClr>
                <a:schemeClr val="dk1"/>
              </a:buClr>
              <a:buSzPts val="3200"/>
              <a:buNone/>
            </a:pPr>
            <a:endParaRPr/>
          </a:p>
          <a:p>
            <a:pPr marL="342900" lvl="0" indent="-342900" algn="l" rtl="0">
              <a:lnSpc>
                <a:spcPct val="100000"/>
              </a:lnSpc>
              <a:spcBef>
                <a:spcPts val="640"/>
              </a:spcBef>
              <a:spcAft>
                <a:spcPts val="0"/>
              </a:spcAft>
              <a:buClr>
                <a:schemeClr val="dk1"/>
              </a:buClr>
              <a:buSzPts val="3200"/>
              <a:buChar char="•"/>
            </a:pPr>
            <a:r>
              <a:rPr lang="en-US"/>
              <a:t>Disability</a:t>
            </a:r>
            <a:endParaRPr/>
          </a:p>
          <a:p>
            <a:pPr marL="742950" lvl="1" indent="-285750" algn="l" rtl="0">
              <a:lnSpc>
                <a:spcPct val="100000"/>
              </a:lnSpc>
              <a:spcBef>
                <a:spcPts val="560"/>
              </a:spcBef>
              <a:spcAft>
                <a:spcPts val="0"/>
              </a:spcAft>
              <a:buClr>
                <a:schemeClr val="accent1"/>
              </a:buClr>
              <a:buSzPts val="2800"/>
              <a:buChar char="–"/>
            </a:pPr>
            <a:r>
              <a:rPr lang="en-US"/>
              <a:t>E-mail paperwork from campus disability services to the Professor by the end of week 2.</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 Getting Help Examples 2</a:t>
            </a:r>
            <a:endParaRPr/>
          </a:p>
        </p:txBody>
      </p:sp>
      <p:sp>
        <p:nvSpPr>
          <p:cNvPr id="454" name="Google Shape;454;p22"/>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Clr>
                <a:schemeClr val="dk1"/>
              </a:buClr>
              <a:buSzPts val="3200"/>
              <a:buChar char="•"/>
            </a:pPr>
            <a:r>
              <a:rPr lang="en-US"/>
              <a:t>Am I allowed to use dataset X for Project 1?</a:t>
            </a:r>
            <a:endParaRPr/>
          </a:p>
          <a:p>
            <a:pPr marL="742950" lvl="1" indent="-285750" algn="l" rtl="0">
              <a:lnSpc>
                <a:spcPct val="100000"/>
              </a:lnSpc>
              <a:spcBef>
                <a:spcPts val="518"/>
              </a:spcBef>
              <a:spcAft>
                <a:spcPts val="0"/>
              </a:spcAft>
              <a:buClr>
                <a:schemeClr val="accent1"/>
              </a:buClr>
              <a:buSzPts val="2800"/>
              <a:buChar char="–"/>
            </a:pPr>
            <a:r>
              <a:rPr lang="en-US">
                <a:latin typeface="Open Sans"/>
                <a:ea typeface="Open Sans"/>
                <a:cs typeface="Open Sans"/>
                <a:sym typeface="Open Sans"/>
              </a:rPr>
              <a:t>piazza</a:t>
            </a:r>
            <a:endParaRPr>
              <a:solidFill>
                <a:srgbClr val="23B8D1"/>
              </a:solidFill>
              <a:latin typeface="Open Sans"/>
              <a:ea typeface="Open Sans"/>
              <a:cs typeface="Open Sans"/>
              <a:sym typeface="Open Sans"/>
            </a:endParaRPr>
          </a:p>
          <a:p>
            <a:pPr marL="742950" lvl="1" indent="-121284" algn="l" rtl="0">
              <a:lnSpc>
                <a:spcPct val="100000"/>
              </a:lnSpc>
              <a:spcBef>
                <a:spcPts val="518"/>
              </a:spcBef>
              <a:spcAft>
                <a:spcPts val="0"/>
              </a:spcAft>
              <a:buClr>
                <a:schemeClr val="accent1"/>
              </a:buClr>
              <a:buSzPts val="2800"/>
              <a:buNone/>
            </a:pPr>
            <a:endParaRPr>
              <a:solidFill>
                <a:srgbClr val="23B8D1"/>
              </a:solidFill>
              <a:latin typeface="Open Sans"/>
              <a:ea typeface="Open Sans"/>
              <a:cs typeface="Open Sans"/>
              <a:sym typeface="Open Sans"/>
            </a:endParaRPr>
          </a:p>
          <a:p>
            <a:pPr marL="342900" lvl="0" indent="-342900" algn="l" rtl="0">
              <a:lnSpc>
                <a:spcPct val="100000"/>
              </a:lnSpc>
              <a:spcBef>
                <a:spcPts val="592"/>
              </a:spcBef>
              <a:spcAft>
                <a:spcPts val="0"/>
              </a:spcAft>
              <a:buClr>
                <a:schemeClr val="dk1"/>
              </a:buClr>
              <a:buSzPts val="3200"/>
              <a:buChar char="•"/>
            </a:pPr>
            <a:r>
              <a:rPr lang="en-US"/>
              <a:t>I’m lost on the homework – I don’t know what an “if” statement does</a:t>
            </a:r>
            <a:endParaRPr/>
          </a:p>
          <a:p>
            <a:pPr marL="742950" lvl="1" indent="-285750" algn="l" rtl="0">
              <a:lnSpc>
                <a:spcPct val="100000"/>
              </a:lnSpc>
              <a:spcBef>
                <a:spcPts val="518"/>
              </a:spcBef>
              <a:spcAft>
                <a:spcPts val="0"/>
              </a:spcAft>
              <a:buClr>
                <a:schemeClr val="accent1"/>
              </a:buClr>
              <a:buSzPts val="2800"/>
              <a:buChar char="–"/>
            </a:pPr>
            <a:r>
              <a:rPr lang="en-US"/>
              <a:t>Office Hours (maybe discussion)</a:t>
            </a:r>
            <a:endParaRPr/>
          </a:p>
          <a:p>
            <a:pPr marL="342900" lvl="0" indent="-154940" algn="l" rtl="0">
              <a:lnSpc>
                <a:spcPct val="100000"/>
              </a:lnSpc>
              <a:spcBef>
                <a:spcPts val="592"/>
              </a:spcBef>
              <a:spcAft>
                <a:spcPts val="0"/>
              </a:spcAft>
              <a:buClr>
                <a:schemeClr val="dk1"/>
              </a:buClr>
              <a:buSzPts val="3200"/>
              <a:buNone/>
            </a:pPr>
            <a:endParaRPr/>
          </a:p>
          <a:p>
            <a:pPr marL="342900" lvl="0" indent="-342900" algn="l" rtl="0">
              <a:lnSpc>
                <a:spcPct val="100000"/>
              </a:lnSpc>
              <a:spcBef>
                <a:spcPts val="592"/>
              </a:spcBef>
              <a:spcAft>
                <a:spcPts val="0"/>
              </a:spcAft>
              <a:buClr>
                <a:schemeClr val="dk1"/>
              </a:buClr>
              <a:buSzPts val="3200"/>
              <a:buChar char="•"/>
            </a:pPr>
            <a:r>
              <a:rPr lang="en-US"/>
              <a:t>I need to turn in the &lt;homework/projects/RQ&gt; late</a:t>
            </a:r>
            <a:endParaRPr/>
          </a:p>
          <a:p>
            <a:pPr marL="742950" lvl="1" indent="-285750" algn="l" rtl="0">
              <a:lnSpc>
                <a:spcPct val="100000"/>
              </a:lnSpc>
              <a:spcBef>
                <a:spcPts val="518"/>
              </a:spcBef>
              <a:spcAft>
                <a:spcPts val="0"/>
              </a:spcAft>
              <a:buClr>
                <a:schemeClr val="accent1"/>
              </a:buClr>
              <a:buSzPts val="2800"/>
              <a:buChar char="–"/>
            </a:pPr>
            <a:r>
              <a:rPr lang="en-US" b="1"/>
              <a:t>No late work in this class (you get to drop one)</a:t>
            </a:r>
            <a:endParaRPr/>
          </a:p>
          <a:p>
            <a:pPr marL="342900" lvl="0" indent="-154940" algn="l" rtl="0">
              <a:lnSpc>
                <a:spcPct val="100000"/>
              </a:lnSpc>
              <a:spcBef>
                <a:spcPts val="592"/>
              </a:spcBef>
              <a:spcAft>
                <a:spcPts val="0"/>
              </a:spcAft>
              <a:buClr>
                <a:schemeClr val="dk1"/>
              </a:buClr>
              <a:buSzPts val="3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 Getting Help Examples 3</a:t>
            </a:r>
            <a:endParaRPr/>
          </a:p>
        </p:txBody>
      </p:sp>
      <p:sp>
        <p:nvSpPr>
          <p:cNvPr id="460" name="Google Shape;460;p23"/>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chemeClr val="dk1"/>
              </a:buClr>
              <a:buSzPct val="100000"/>
              <a:buChar char="•"/>
            </a:pPr>
            <a:r>
              <a:rPr lang="en-US"/>
              <a:t>I forgot my clicker</a:t>
            </a:r>
            <a:endParaRPr/>
          </a:p>
          <a:p>
            <a:pPr marL="742950" lvl="1" indent="-285750" algn="l" rtl="0">
              <a:lnSpc>
                <a:spcPct val="100000"/>
              </a:lnSpc>
              <a:spcBef>
                <a:spcPts val="518"/>
              </a:spcBef>
              <a:spcAft>
                <a:spcPts val="0"/>
              </a:spcAft>
              <a:buClr>
                <a:schemeClr val="accent1"/>
              </a:buClr>
              <a:buSzPct val="100000"/>
              <a:buChar char="–"/>
            </a:pPr>
            <a:r>
              <a:rPr lang="en-US"/>
              <a:t>Sorry, participation is completely managed electronically, but you can miss 4 classes</a:t>
            </a:r>
            <a:endParaRPr/>
          </a:p>
          <a:p>
            <a:pPr marL="342900" lvl="0" indent="-154940" algn="l" rtl="0">
              <a:lnSpc>
                <a:spcPct val="100000"/>
              </a:lnSpc>
              <a:spcBef>
                <a:spcPts val="592"/>
              </a:spcBef>
              <a:spcAft>
                <a:spcPts val="0"/>
              </a:spcAft>
              <a:buClr>
                <a:schemeClr val="dk1"/>
              </a:buClr>
              <a:buSzPct val="100000"/>
              <a:buNone/>
            </a:pPr>
            <a:endParaRPr/>
          </a:p>
          <a:p>
            <a:pPr marL="342900" lvl="0" indent="-342900" algn="l" rtl="0">
              <a:lnSpc>
                <a:spcPct val="100000"/>
              </a:lnSpc>
              <a:spcBef>
                <a:spcPts val="592"/>
              </a:spcBef>
              <a:spcAft>
                <a:spcPts val="0"/>
              </a:spcAft>
              <a:buClr>
                <a:schemeClr val="dk1"/>
              </a:buClr>
              <a:buSzPct val="100000"/>
              <a:buChar char="•"/>
            </a:pPr>
            <a:r>
              <a:rPr lang="en-US"/>
              <a:t>In-depth class concept question (e.g., what’s the difference between “for” loops and “while” loops)</a:t>
            </a:r>
            <a:endParaRPr/>
          </a:p>
          <a:p>
            <a:pPr marL="742950" lvl="1" indent="-285750" algn="l" rtl="0">
              <a:lnSpc>
                <a:spcPct val="100000"/>
              </a:lnSpc>
              <a:spcBef>
                <a:spcPts val="518"/>
              </a:spcBef>
              <a:spcAft>
                <a:spcPts val="0"/>
              </a:spcAft>
              <a:buClr>
                <a:schemeClr val="accent1"/>
              </a:buClr>
              <a:buSzPct val="100000"/>
              <a:buChar char="–"/>
            </a:pPr>
            <a:r>
              <a:rPr lang="en-US"/>
              <a:t>Class or Discussion (possibly piazza)</a:t>
            </a:r>
            <a:endParaRPr/>
          </a:p>
          <a:p>
            <a:pPr marL="742950" lvl="1" indent="-121284" algn="l" rtl="0">
              <a:lnSpc>
                <a:spcPct val="100000"/>
              </a:lnSpc>
              <a:spcBef>
                <a:spcPts val="518"/>
              </a:spcBef>
              <a:spcAft>
                <a:spcPts val="0"/>
              </a:spcAft>
              <a:buClr>
                <a:schemeClr val="accent1"/>
              </a:buClr>
              <a:buSzPct val="100000"/>
              <a:buNone/>
            </a:pPr>
            <a:endParaRPr/>
          </a:p>
          <a:p>
            <a:pPr marL="342900" lvl="0" indent="-342900" algn="l" rtl="0">
              <a:lnSpc>
                <a:spcPct val="100000"/>
              </a:lnSpc>
              <a:spcBef>
                <a:spcPts val="592"/>
              </a:spcBef>
              <a:spcAft>
                <a:spcPts val="0"/>
              </a:spcAft>
              <a:buClr>
                <a:schemeClr val="dk1"/>
              </a:buClr>
              <a:buSzPct val="100000"/>
              <a:buChar char="•"/>
            </a:pPr>
            <a:r>
              <a:rPr lang="en-US"/>
              <a:t>I can’t get into canvas</a:t>
            </a:r>
            <a:endParaRPr/>
          </a:p>
          <a:p>
            <a:pPr marL="742950" lvl="1" indent="-285750" algn="l" rtl="0">
              <a:lnSpc>
                <a:spcPct val="100000"/>
              </a:lnSpc>
              <a:spcBef>
                <a:spcPts val="518"/>
              </a:spcBef>
              <a:spcAft>
                <a:spcPts val="0"/>
              </a:spcAft>
              <a:buClr>
                <a:srgbClr val="FF0000"/>
              </a:buClr>
              <a:buSzPct val="100000"/>
              <a:buChar char="–"/>
            </a:pPr>
            <a:r>
              <a:rPr lang="en-US">
                <a:solidFill>
                  <a:srgbClr val="FF0000"/>
                </a:solidFill>
              </a:rPr>
              <a:t>E-mail</a:t>
            </a:r>
            <a:r>
              <a:rPr lang="en-US"/>
              <a:t> Academic Services (ACMS) if you can't log in (servicedesk@ucsd.edu). Private piazza post if waitlisted and can't see course.</a:t>
            </a:r>
            <a:endParaRPr/>
          </a:p>
          <a:p>
            <a:pPr marL="742950" lvl="1" indent="-121284" algn="l" rtl="0">
              <a:lnSpc>
                <a:spcPct val="100000"/>
              </a:lnSpc>
              <a:spcBef>
                <a:spcPts val="518"/>
              </a:spcBef>
              <a:spcAft>
                <a:spcPts val="0"/>
              </a:spcAft>
              <a:buClr>
                <a:schemeClr val="accent1"/>
              </a:buClr>
              <a:buSzPct val="100000"/>
              <a:buNone/>
            </a:pPr>
            <a:endParaRPr/>
          </a:p>
          <a:p>
            <a:pPr marL="742950" lvl="1" indent="-121284" algn="l" rtl="0">
              <a:lnSpc>
                <a:spcPct val="100000"/>
              </a:lnSpc>
              <a:spcBef>
                <a:spcPts val="518"/>
              </a:spcBef>
              <a:spcAft>
                <a:spcPts val="0"/>
              </a:spcAft>
              <a:buClr>
                <a:schemeClr val="accent1"/>
              </a:buClr>
              <a:buSzPct val="100000"/>
              <a:buNone/>
            </a:pPr>
            <a:endParaRPr/>
          </a:p>
          <a:p>
            <a:pPr marL="742950" lvl="1" indent="-121284" algn="l" rtl="0">
              <a:lnSpc>
                <a:spcPct val="100000"/>
              </a:lnSpc>
              <a:spcBef>
                <a:spcPts val="518"/>
              </a:spcBef>
              <a:spcAft>
                <a:spcPts val="0"/>
              </a:spcAft>
              <a:buClr>
                <a:schemeClr val="accent1"/>
              </a:buClr>
              <a:buSzPct val="1000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 Integrity Policy</a:t>
            </a:r>
            <a:endParaRPr/>
          </a:p>
        </p:txBody>
      </p:sp>
      <p:sp>
        <p:nvSpPr>
          <p:cNvPr id="466" name="Google Shape;466;p24"/>
          <p:cNvSpPr txBox="1">
            <a:spLocks noGrp="1"/>
          </p:cNvSpPr>
          <p:nvPr>
            <p:ph type="body" idx="1"/>
          </p:nvPr>
        </p:nvSpPr>
        <p:spPr>
          <a:xfrm>
            <a:off x="609600" y="1233237"/>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Read and sign the Academic Integrity Agreement (part of HW0)</a:t>
            </a:r>
            <a:endParaRPr/>
          </a:p>
          <a:p>
            <a:pPr marL="342900" lvl="0" indent="-342900" algn="l" rtl="0">
              <a:lnSpc>
                <a:spcPct val="100000"/>
              </a:lnSpc>
              <a:spcBef>
                <a:spcPts val="592"/>
              </a:spcBef>
              <a:spcAft>
                <a:spcPts val="0"/>
              </a:spcAft>
              <a:buClr>
                <a:schemeClr val="dk1"/>
              </a:buClr>
              <a:buSzPts val="3200"/>
              <a:buChar char="•"/>
            </a:pPr>
            <a:r>
              <a:rPr lang="en-US"/>
              <a:t>Quizzes and Final Exam</a:t>
            </a:r>
            <a:endParaRPr/>
          </a:p>
          <a:p>
            <a:pPr marL="742950" lvl="1" indent="-285750" algn="l" rtl="0">
              <a:lnSpc>
                <a:spcPct val="100000"/>
              </a:lnSpc>
              <a:spcBef>
                <a:spcPts val="518"/>
              </a:spcBef>
              <a:spcAft>
                <a:spcPts val="0"/>
              </a:spcAft>
              <a:buClr>
                <a:schemeClr val="accent1"/>
              </a:buClr>
              <a:buSzPts val="2800"/>
              <a:buChar char="–"/>
            </a:pPr>
            <a:r>
              <a:rPr lang="en-US"/>
              <a:t>Standard deal, only your own work</a:t>
            </a:r>
            <a:endParaRPr/>
          </a:p>
          <a:p>
            <a:pPr marL="342900" lvl="0" indent="-342900" algn="l" rtl="0">
              <a:lnSpc>
                <a:spcPct val="100000"/>
              </a:lnSpc>
              <a:spcBef>
                <a:spcPts val="592"/>
              </a:spcBef>
              <a:spcAft>
                <a:spcPts val="0"/>
              </a:spcAft>
              <a:buClr>
                <a:schemeClr val="dk1"/>
              </a:buClr>
              <a:buSzPts val="3200"/>
              <a:buChar char="•"/>
            </a:pPr>
            <a:r>
              <a:rPr lang="en-US"/>
              <a:t>Homework/Projects</a:t>
            </a:r>
            <a:endParaRPr/>
          </a:p>
          <a:p>
            <a:pPr marL="742950" lvl="1" indent="-285750" algn="l" rtl="0">
              <a:lnSpc>
                <a:spcPct val="100000"/>
              </a:lnSpc>
              <a:spcBef>
                <a:spcPts val="518"/>
              </a:spcBef>
              <a:spcAft>
                <a:spcPts val="0"/>
              </a:spcAft>
              <a:buClr>
                <a:schemeClr val="accent1"/>
              </a:buClr>
              <a:buSzPts val="2800"/>
              <a:buChar char="–"/>
            </a:pPr>
            <a:r>
              <a:rPr lang="en-US"/>
              <a:t>Never okay to look for solutions online when crafting your solution</a:t>
            </a:r>
            <a:endParaRPr/>
          </a:p>
          <a:p>
            <a:pPr marL="742950" lvl="1" indent="-285750" algn="l" rtl="0">
              <a:lnSpc>
                <a:spcPct val="100000"/>
              </a:lnSpc>
              <a:spcBef>
                <a:spcPts val="518"/>
              </a:spcBef>
              <a:spcAft>
                <a:spcPts val="0"/>
              </a:spcAft>
              <a:buClr>
                <a:schemeClr val="accent1"/>
              </a:buClr>
              <a:buSzPts val="2800"/>
              <a:buChar char="–"/>
            </a:pPr>
            <a:r>
              <a:rPr lang="en-US"/>
              <a:t>Can use TAs, Tutors, LLMs, general web resources for help</a:t>
            </a:r>
            <a:endParaRPr/>
          </a:p>
          <a:p>
            <a:pPr marL="342900" lvl="0" indent="-154940" algn="l" rtl="0">
              <a:lnSpc>
                <a:spcPct val="100000"/>
              </a:lnSpc>
              <a:spcBef>
                <a:spcPts val="592"/>
              </a:spcBef>
              <a:spcAft>
                <a:spcPts val="0"/>
              </a:spcAft>
              <a:buClr>
                <a:schemeClr val="dk1"/>
              </a:buClr>
              <a:buSzPts val="3200"/>
              <a:buNone/>
            </a:pPr>
            <a:endParaRPr/>
          </a:p>
          <a:p>
            <a:pPr marL="342900" lvl="0" indent="-154940" algn="l" rtl="0">
              <a:lnSpc>
                <a:spcPct val="100000"/>
              </a:lnSpc>
              <a:spcBef>
                <a:spcPts val="592"/>
              </a:spcBef>
              <a:spcAft>
                <a:spcPts val="0"/>
              </a:spcAft>
              <a:buClr>
                <a:schemeClr val="dk1"/>
              </a:buClr>
              <a:buSzPts val="3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Who Is our Staff?</a:t>
            </a:r>
            <a:endParaRPr/>
          </a:p>
        </p:txBody>
      </p:sp>
      <p:sp>
        <p:nvSpPr>
          <p:cNvPr id="138" name="Google Shape;138;p4"/>
          <p:cNvSpPr txBox="1">
            <a:spLocks noGrp="1"/>
          </p:cNvSpPr>
          <p:nvPr>
            <p:ph type="body" idx="1"/>
          </p:nvPr>
        </p:nvSpPr>
        <p:spPr>
          <a:xfrm>
            <a:off x="248322" y="1151965"/>
            <a:ext cx="8229600" cy="53340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chemeClr val="dk1"/>
              </a:buClr>
              <a:buSzPts val="3200"/>
              <a:buChar char="•"/>
            </a:pPr>
            <a:r>
              <a:rPr lang="en-US"/>
              <a:t>TAs: </a:t>
            </a:r>
            <a:endParaRPr/>
          </a:p>
          <a:p>
            <a:pPr marL="742950" lvl="1" indent="-285750" algn="l" rtl="0">
              <a:lnSpc>
                <a:spcPct val="80000"/>
              </a:lnSpc>
              <a:spcBef>
                <a:spcPts val="560"/>
              </a:spcBef>
              <a:spcAft>
                <a:spcPts val="0"/>
              </a:spcAft>
              <a:buSzPts val="2800"/>
              <a:buChar char="–"/>
            </a:pPr>
            <a:r>
              <a:rPr lang="en-US"/>
              <a:t>Yousef Alhessi (RQs and Projects)</a:t>
            </a:r>
            <a:endParaRPr/>
          </a:p>
          <a:p>
            <a:pPr marL="742950" lvl="1" indent="-285750" algn="l" rtl="0">
              <a:lnSpc>
                <a:spcPct val="80000"/>
              </a:lnSpc>
              <a:spcBef>
                <a:spcPts val="560"/>
              </a:spcBef>
              <a:spcAft>
                <a:spcPts val="0"/>
              </a:spcAft>
              <a:buSzPts val="2800"/>
              <a:buChar char="–"/>
            </a:pPr>
            <a:r>
              <a:rPr lang="en-US"/>
              <a:t>Mounika Padala (PrairieLearn)</a:t>
            </a:r>
            <a:endParaRPr/>
          </a:p>
          <a:p>
            <a:pPr marL="742950" lvl="1" indent="-285750" algn="l" rtl="0">
              <a:lnSpc>
                <a:spcPct val="80000"/>
              </a:lnSpc>
              <a:spcBef>
                <a:spcPts val="560"/>
              </a:spcBef>
              <a:spcAft>
                <a:spcPts val="0"/>
              </a:spcAft>
              <a:buSzPts val="2800"/>
              <a:buChar char="–"/>
            </a:pPr>
            <a:r>
              <a:rPr lang="en-US"/>
              <a:t>Amanda Quach (Labs)</a:t>
            </a:r>
            <a:endParaRPr/>
          </a:p>
          <a:p>
            <a:pPr marL="742950" lvl="1" indent="-285750" algn="l" rtl="0">
              <a:lnSpc>
                <a:spcPct val="80000"/>
              </a:lnSpc>
              <a:spcBef>
                <a:spcPts val="560"/>
              </a:spcBef>
              <a:spcAft>
                <a:spcPts val="0"/>
              </a:spcAft>
              <a:buClr>
                <a:schemeClr val="accent1"/>
              </a:buClr>
              <a:buSzPts val="2800"/>
              <a:buChar char="–"/>
            </a:pPr>
            <a:r>
              <a:rPr lang="en-US"/>
              <a:t>Adrian Salguero (Homework/Quizzes)</a:t>
            </a:r>
            <a:endParaRPr/>
          </a:p>
          <a:p>
            <a:pPr marL="742950" lvl="1" indent="-285750" algn="l" rtl="0">
              <a:lnSpc>
                <a:spcPct val="80000"/>
              </a:lnSpc>
              <a:spcBef>
                <a:spcPts val="560"/>
              </a:spcBef>
              <a:spcAft>
                <a:spcPts val="0"/>
              </a:spcAft>
              <a:buClr>
                <a:schemeClr val="accent1"/>
              </a:buClr>
              <a:buSzPts val="2800"/>
              <a:buChar char="–"/>
            </a:pPr>
            <a:r>
              <a:rPr lang="en-US"/>
              <a:t>Annapurna Vadaparty (Labs)</a:t>
            </a:r>
            <a:endParaRPr/>
          </a:p>
          <a:p>
            <a:pPr marL="742950" lvl="1" indent="-285750" algn="l" rtl="0">
              <a:lnSpc>
                <a:spcPct val="80000"/>
              </a:lnSpc>
              <a:spcBef>
                <a:spcPts val="560"/>
              </a:spcBef>
              <a:spcAft>
                <a:spcPts val="0"/>
              </a:spcAft>
              <a:buClr>
                <a:schemeClr val="accent1"/>
              </a:buClr>
              <a:buSzPts val="2800"/>
              <a:buChar char="–"/>
            </a:pPr>
            <a:r>
              <a:rPr lang="en-US"/>
              <a:t>Hari Yadavalli (Homework/Quizzes)</a:t>
            </a:r>
            <a:endParaRPr/>
          </a:p>
        </p:txBody>
      </p:sp>
      <p:sp>
        <p:nvSpPr>
          <p:cNvPr id="139" name="Google Shape;139;p4"/>
          <p:cNvSpPr txBox="1"/>
          <p:nvPr/>
        </p:nvSpPr>
        <p:spPr>
          <a:xfrm>
            <a:off x="6818243" y="1151965"/>
            <a:ext cx="33991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+ 33 Tutors!!!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19"/>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Resources – Inclusive Classroom Environment</a:t>
            </a:r>
            <a:endParaRPr/>
          </a:p>
        </p:txBody>
      </p:sp>
      <p:sp>
        <p:nvSpPr>
          <p:cNvPr id="472" name="Google Shape;472;p119"/>
          <p:cNvSpPr txBox="1">
            <a:spLocks noGrp="1"/>
          </p:cNvSpPr>
          <p:nvPr>
            <p:ph type="body" idx="1"/>
          </p:nvPr>
        </p:nvSpPr>
        <p:spPr>
          <a:xfrm>
            <a:off x="220337" y="1233237"/>
            <a:ext cx="11699914"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General rule: be kind to one another and be accepting and welcoming of different views</a:t>
            </a:r>
            <a:endParaRPr/>
          </a:p>
          <a:p>
            <a:pPr marL="342900" lvl="0" indent="-342900" algn="l" rtl="0">
              <a:lnSpc>
                <a:spcPct val="100000"/>
              </a:lnSpc>
              <a:spcBef>
                <a:spcPts val="0"/>
              </a:spcBef>
              <a:spcAft>
                <a:spcPts val="0"/>
              </a:spcAft>
              <a:buClr>
                <a:schemeClr val="dk1"/>
              </a:buClr>
              <a:buSzPts val="3200"/>
              <a:buChar char="•"/>
            </a:pPr>
            <a:r>
              <a:rPr lang="en-US"/>
              <a:t>Everyone is welcome in this space – let us know how we can help you succeed</a:t>
            </a:r>
            <a:endParaRPr/>
          </a:p>
          <a:p>
            <a:pPr marL="800100" lvl="1" indent="-342900" algn="l" rtl="0">
              <a:lnSpc>
                <a:spcPct val="100000"/>
              </a:lnSpc>
              <a:spcBef>
                <a:spcPts val="0"/>
              </a:spcBef>
              <a:spcAft>
                <a:spcPts val="0"/>
              </a:spcAft>
              <a:buClr>
                <a:schemeClr val="dk1"/>
              </a:buClr>
              <a:buSzPts val="2800"/>
              <a:buChar char="•"/>
            </a:pPr>
            <a:r>
              <a:rPr lang="en-US"/>
              <a:t>Financial Aid, OSD, Parents, Veterans, etc.!</a:t>
            </a:r>
            <a:endParaRPr/>
          </a:p>
          <a:p>
            <a:pPr marL="342900" lvl="0" indent="-139700" algn="l" rtl="0">
              <a:lnSpc>
                <a:spcPct val="100000"/>
              </a:lnSpc>
              <a:spcBef>
                <a:spcPts val="0"/>
              </a:spcBef>
              <a:spcAft>
                <a:spcPts val="0"/>
              </a:spcAft>
              <a:buClr>
                <a:schemeClr val="dk1"/>
              </a:buClr>
              <a:buSzPts val="3200"/>
              <a:buNone/>
            </a:pPr>
            <a:endParaRPr/>
          </a:p>
          <a:p>
            <a:pPr marL="342900" lvl="0" indent="-342900" algn="l" rtl="0">
              <a:lnSpc>
                <a:spcPct val="100000"/>
              </a:lnSpc>
              <a:spcBef>
                <a:spcPts val="0"/>
              </a:spcBef>
              <a:spcAft>
                <a:spcPts val="0"/>
              </a:spcAft>
              <a:buClr>
                <a:schemeClr val="dk1"/>
              </a:buClr>
              <a:buSzPts val="3200"/>
              <a:buChar char="•"/>
            </a:pPr>
            <a:r>
              <a:rPr lang="en-US"/>
              <a:t>In turn, harassing and discriminatory behavior are never okay.  Notify me immediately if you experience it.</a:t>
            </a:r>
            <a:endParaRPr/>
          </a:p>
          <a:p>
            <a:pPr marL="342900" lvl="0" indent="-154940" algn="l" rtl="0">
              <a:lnSpc>
                <a:spcPct val="100000"/>
              </a:lnSpc>
              <a:spcBef>
                <a:spcPts val="592"/>
              </a:spcBef>
              <a:spcAft>
                <a:spcPts val="0"/>
              </a:spcAft>
              <a:buClr>
                <a:schemeClr val="dk1"/>
              </a:buClr>
              <a:buSzPts val="3200"/>
              <a:buNone/>
            </a:pPr>
            <a:endParaRPr/>
          </a:p>
          <a:p>
            <a:pPr marL="342900" lvl="0" indent="-154940" algn="l" rtl="0">
              <a:lnSpc>
                <a:spcPct val="100000"/>
              </a:lnSpc>
              <a:spcBef>
                <a:spcPts val="592"/>
              </a:spcBef>
              <a:spcAft>
                <a:spcPts val="0"/>
              </a:spcAft>
              <a:buClr>
                <a:schemeClr val="dk1"/>
              </a:buClr>
              <a:buSzPts val="3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Summary: how this class works.... </a:t>
            </a:r>
            <a:br>
              <a:rPr lang="en-US"/>
            </a:br>
            <a:r>
              <a:rPr lang="en-US"/>
              <a:t>(and how you can succeed)</a:t>
            </a:r>
            <a:endParaRPr/>
          </a:p>
        </p:txBody>
      </p:sp>
      <p:sp>
        <p:nvSpPr>
          <p:cNvPr id="479" name="Google Shape;479;p2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100000"/>
              </a:lnSpc>
              <a:spcBef>
                <a:spcPts val="0"/>
              </a:spcBef>
              <a:spcAft>
                <a:spcPts val="0"/>
              </a:spcAft>
              <a:buClr>
                <a:srgbClr val="FF0000"/>
              </a:buClr>
              <a:buSzPct val="117647"/>
              <a:buChar char="•"/>
            </a:pPr>
            <a:r>
              <a:rPr lang="en-US">
                <a:solidFill>
                  <a:srgbClr val="FF0000"/>
                </a:solidFill>
              </a:rPr>
              <a:t>READ the book!</a:t>
            </a:r>
            <a:r>
              <a:rPr lang="en-US"/>
              <a:t> And do online quizzes.</a:t>
            </a:r>
            <a:endParaRPr/>
          </a:p>
          <a:p>
            <a:pPr marL="742950" lvl="1" indent="-285750" algn="l" rtl="0">
              <a:lnSpc>
                <a:spcPct val="100000"/>
              </a:lnSpc>
              <a:spcBef>
                <a:spcPts val="560"/>
              </a:spcBef>
              <a:spcAft>
                <a:spcPts val="0"/>
              </a:spcAft>
              <a:buClr>
                <a:schemeClr val="accent1"/>
              </a:buClr>
              <a:buSzPct val="117647"/>
              <a:buChar char="–"/>
            </a:pPr>
            <a:r>
              <a:rPr lang="en-US"/>
              <a:t>Don’t slack – catching up can be HARD</a:t>
            </a:r>
            <a:endParaRPr/>
          </a:p>
          <a:p>
            <a:pPr marL="742950" lvl="1" indent="-285750" algn="l" rtl="0">
              <a:lnSpc>
                <a:spcPct val="100000"/>
              </a:lnSpc>
              <a:spcBef>
                <a:spcPts val="560"/>
              </a:spcBef>
              <a:spcAft>
                <a:spcPts val="0"/>
              </a:spcAft>
              <a:buClr>
                <a:schemeClr val="accent1"/>
              </a:buClr>
              <a:buSzPct val="117647"/>
              <a:buChar char="–"/>
            </a:pPr>
            <a:r>
              <a:rPr lang="en-US"/>
              <a:t>So before class, you should have a feel for the basics</a:t>
            </a:r>
            <a:endParaRPr/>
          </a:p>
          <a:p>
            <a:pPr marL="342900" lvl="0" indent="-342900" algn="l" rtl="0">
              <a:lnSpc>
                <a:spcPct val="100000"/>
              </a:lnSpc>
              <a:spcBef>
                <a:spcPts val="640"/>
              </a:spcBef>
              <a:spcAft>
                <a:spcPts val="0"/>
              </a:spcAft>
              <a:buClr>
                <a:schemeClr val="dk1"/>
              </a:buClr>
              <a:buSzPct val="117647"/>
              <a:buChar char="•"/>
            </a:pPr>
            <a:r>
              <a:rPr lang="en-US"/>
              <a:t>In class, we tackle the hard stuff – </a:t>
            </a:r>
            <a:r>
              <a:rPr lang="en-US">
                <a:solidFill>
                  <a:srgbClr val="FF0000"/>
                </a:solidFill>
              </a:rPr>
              <a:t>PARTICIPATE</a:t>
            </a:r>
            <a:r>
              <a:rPr lang="en-US"/>
              <a:t> and </a:t>
            </a:r>
            <a:r>
              <a:rPr lang="en-US">
                <a:solidFill>
                  <a:srgbClr val="FF0000"/>
                </a:solidFill>
              </a:rPr>
              <a:t>ENGAGE</a:t>
            </a:r>
            <a:endParaRPr/>
          </a:p>
          <a:p>
            <a:pPr marL="342900" lvl="0" indent="-342900" algn="l" rtl="0">
              <a:lnSpc>
                <a:spcPct val="100000"/>
              </a:lnSpc>
              <a:spcBef>
                <a:spcPts val="640"/>
              </a:spcBef>
              <a:spcAft>
                <a:spcPts val="0"/>
              </a:spcAft>
              <a:buSzPct val="117647"/>
              <a:buChar char="•"/>
            </a:pPr>
            <a:r>
              <a:rPr lang="en-US"/>
              <a:t>Labs help you get started solidify understanding</a:t>
            </a:r>
            <a:endParaRPr/>
          </a:p>
          <a:p>
            <a:pPr marL="342900" lvl="0" indent="-342900" algn="l" rtl="0">
              <a:lnSpc>
                <a:spcPct val="100000"/>
              </a:lnSpc>
              <a:spcBef>
                <a:spcPts val="640"/>
              </a:spcBef>
              <a:spcAft>
                <a:spcPts val="0"/>
              </a:spcAft>
              <a:buClr>
                <a:schemeClr val="dk1"/>
              </a:buClr>
              <a:buSzPct val="117647"/>
              <a:buChar char="•"/>
            </a:pPr>
            <a:r>
              <a:rPr lang="en-US"/>
              <a:t>Homeworks help you test yourself on key concepts and we'll get you more feedback on your understanding</a:t>
            </a:r>
            <a:endParaRPr/>
          </a:p>
          <a:p>
            <a:pPr marL="342900" lvl="0" indent="-342900" algn="l" rtl="0">
              <a:lnSpc>
                <a:spcPct val="100000"/>
              </a:lnSpc>
              <a:spcBef>
                <a:spcPts val="640"/>
              </a:spcBef>
              <a:spcAft>
                <a:spcPts val="0"/>
              </a:spcAft>
              <a:buClr>
                <a:schemeClr val="dk1"/>
              </a:buClr>
              <a:buSzPct val="117647"/>
              <a:buChar char="•"/>
            </a:pPr>
            <a:r>
              <a:rPr lang="en-US"/>
              <a:t>Quizzes help you gauge your level of learning and help ensure good progress</a:t>
            </a:r>
            <a:endParaRPr/>
          </a:p>
          <a:p>
            <a:pPr marL="342900" lvl="0" indent="-342900" algn="l" rtl="0">
              <a:lnSpc>
                <a:spcPct val="100000"/>
              </a:lnSpc>
              <a:spcBef>
                <a:spcPts val="640"/>
              </a:spcBef>
              <a:spcAft>
                <a:spcPts val="0"/>
              </a:spcAft>
              <a:buClr>
                <a:schemeClr val="dk1"/>
              </a:buClr>
              <a:buSzPct val="117647"/>
              <a:buChar char="•"/>
            </a:pPr>
            <a:r>
              <a:rPr lang="en-US"/>
              <a:t>Projects let you demonstrate the skills you are learning!</a:t>
            </a:r>
            <a:endParaRPr/>
          </a:p>
          <a:p>
            <a:pPr marL="342900" lvl="0" indent="-342900" algn="l" rtl="0">
              <a:lnSpc>
                <a:spcPct val="100000"/>
              </a:lnSpc>
              <a:spcBef>
                <a:spcPts val="640"/>
              </a:spcBef>
              <a:spcAft>
                <a:spcPts val="0"/>
              </a:spcAft>
              <a:buClr>
                <a:schemeClr val="dk1"/>
              </a:buClr>
              <a:buSzPct val="117647"/>
              <a:buChar char="•"/>
            </a:pPr>
            <a:r>
              <a:rPr lang="en-US"/>
              <a:t>Exams – measure your understanding</a:t>
            </a:r>
            <a:endParaRPr/>
          </a:p>
          <a:p>
            <a:pPr marL="342900" lvl="0" indent="-139700" algn="l" rtl="0">
              <a:lnSpc>
                <a:spcPct val="100000"/>
              </a:lnSpc>
              <a:spcBef>
                <a:spcPts val="640"/>
              </a:spcBef>
              <a:spcAft>
                <a:spcPts val="0"/>
              </a:spcAft>
              <a:buClr>
                <a:schemeClr val="dk1"/>
              </a:buClr>
              <a:buSzPct val="117647"/>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6"/>
          <p:cNvSpPr txBox="1">
            <a:spLocks noGrp="1"/>
          </p:cNvSpPr>
          <p:nvPr>
            <p:ph type="ctrTitle"/>
          </p:nvPr>
        </p:nvSpPr>
        <p:spPr>
          <a:xfrm>
            <a:off x="2133600" y="7620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a:buNone/>
            </a:pPr>
            <a:r>
              <a:rPr lang="en-US"/>
              <a:t>Diving into the course!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What I care about you learning in this course!</a:t>
            </a:r>
            <a:endParaRPr/>
          </a:p>
        </p:txBody>
      </p:sp>
      <p:sp>
        <p:nvSpPr>
          <p:cNvPr id="491" name="Google Shape;491;p27"/>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Declarative Understanding</a:t>
            </a:r>
            <a:endParaRPr/>
          </a:p>
          <a:p>
            <a:pPr marL="800100" lvl="1" indent="-342900" algn="l" rtl="0">
              <a:lnSpc>
                <a:spcPct val="100000"/>
              </a:lnSpc>
              <a:spcBef>
                <a:spcPts val="0"/>
              </a:spcBef>
              <a:spcAft>
                <a:spcPts val="0"/>
              </a:spcAft>
              <a:buClr>
                <a:schemeClr val="dk1"/>
              </a:buClr>
              <a:buSzPts val="3200"/>
              <a:buChar char="•"/>
            </a:pPr>
            <a:r>
              <a:rPr lang="en-US"/>
              <a:t>Examples:  LLMs can be wrong.  “Open-boxed testing” means you have access to the source code.</a:t>
            </a:r>
            <a:endParaRPr/>
          </a:p>
          <a:p>
            <a:pPr marL="342900" lvl="0" indent="-342900" algn="l" rtl="0">
              <a:lnSpc>
                <a:spcPct val="100000"/>
              </a:lnSpc>
              <a:spcBef>
                <a:spcPts val="640"/>
              </a:spcBef>
              <a:spcAft>
                <a:spcPts val="0"/>
              </a:spcAft>
              <a:buClr>
                <a:schemeClr val="dk1"/>
              </a:buClr>
              <a:buSzPts val="3200"/>
              <a:buChar char="•"/>
            </a:pPr>
            <a:r>
              <a:rPr lang="en-US"/>
              <a:t>Procedural Understanding</a:t>
            </a:r>
            <a:endParaRPr/>
          </a:p>
          <a:p>
            <a:pPr marL="800100" lvl="1" indent="-342900" algn="l" rtl="0">
              <a:lnSpc>
                <a:spcPct val="100000"/>
              </a:lnSpc>
              <a:spcBef>
                <a:spcPts val="640"/>
              </a:spcBef>
              <a:spcAft>
                <a:spcPts val="0"/>
              </a:spcAft>
              <a:buClr>
                <a:schemeClr val="dk1"/>
              </a:buClr>
              <a:buSzPts val="3200"/>
              <a:buChar char="•"/>
            </a:pPr>
            <a:r>
              <a:rPr lang="en-US"/>
              <a:t>Examples:  When given a type of problem you’ve seen before, you can apply the algorithm to solve it</a:t>
            </a:r>
            <a:endParaRPr/>
          </a:p>
          <a:p>
            <a:pPr marL="342900" lvl="0" indent="-342900" algn="l" rtl="0">
              <a:lnSpc>
                <a:spcPct val="100000"/>
              </a:lnSpc>
              <a:spcBef>
                <a:spcPts val="640"/>
              </a:spcBef>
              <a:spcAft>
                <a:spcPts val="0"/>
              </a:spcAft>
              <a:buClr>
                <a:schemeClr val="dk1"/>
              </a:buClr>
              <a:buSzPts val="3200"/>
              <a:buChar char="•"/>
            </a:pPr>
            <a:r>
              <a:rPr lang="en-US"/>
              <a:t>Conceptual Understanding</a:t>
            </a:r>
            <a:endParaRPr/>
          </a:p>
          <a:p>
            <a:pPr marL="800100" lvl="1" indent="-342900" algn="l" rtl="0">
              <a:lnSpc>
                <a:spcPct val="100000"/>
              </a:lnSpc>
              <a:spcBef>
                <a:spcPts val="560"/>
              </a:spcBef>
              <a:spcAft>
                <a:spcPts val="0"/>
              </a:spcAft>
              <a:buSzPts val="2800"/>
              <a:buChar char="–"/>
            </a:pPr>
            <a:r>
              <a:rPr lang="en-US"/>
              <a:t>Examples: Given a new type of problem, you can apply your conceptual model of computation to solve it</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2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Learning Programming is Learning a Skill!!</a:t>
            </a:r>
            <a:endParaRPr/>
          </a:p>
        </p:txBody>
      </p:sp>
      <p:sp>
        <p:nvSpPr>
          <p:cNvPr id="498" name="Google Shape;498;p120"/>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You are learning a skill like playing a musical instrument or a sport</a:t>
            </a:r>
            <a:endParaRPr/>
          </a:p>
          <a:p>
            <a:pPr marL="800100" lvl="1" indent="-342900" algn="l" rtl="0">
              <a:lnSpc>
                <a:spcPct val="100000"/>
              </a:lnSpc>
              <a:spcBef>
                <a:spcPts val="0"/>
              </a:spcBef>
              <a:spcAft>
                <a:spcPts val="0"/>
              </a:spcAft>
              <a:buClr>
                <a:schemeClr val="dk1"/>
              </a:buClr>
              <a:buSzPts val="3200"/>
              <a:buChar char="•"/>
            </a:pPr>
            <a:r>
              <a:rPr lang="en-US"/>
              <a:t>Constant practice is needed.  You need to change your brain/muscular wiring to be successful.</a:t>
            </a:r>
            <a:endParaRPr/>
          </a:p>
          <a:p>
            <a:pPr marL="457200" lvl="1" indent="0" algn="l" rtl="0">
              <a:lnSpc>
                <a:spcPct val="100000"/>
              </a:lnSpc>
              <a:spcBef>
                <a:spcPts val="0"/>
              </a:spcBef>
              <a:spcAft>
                <a:spcPts val="0"/>
              </a:spcAft>
              <a:buClr>
                <a:schemeClr val="dk1"/>
              </a:buClr>
              <a:buSzPts val="3200"/>
              <a:buNone/>
            </a:pPr>
            <a:endParaRPr/>
          </a:p>
          <a:p>
            <a:pPr marL="0" lvl="0" indent="0" algn="l" rtl="0">
              <a:lnSpc>
                <a:spcPct val="100000"/>
              </a:lnSpc>
              <a:spcBef>
                <a:spcPts val="0"/>
              </a:spcBef>
              <a:spcAft>
                <a:spcPts val="0"/>
              </a:spcAft>
              <a:buClr>
                <a:schemeClr val="dk1"/>
              </a:buClr>
              <a:buSzPts val="3200"/>
              <a:buNone/>
            </a:pPr>
            <a:r>
              <a:rPr lang="en-US"/>
              <a:t>Takeaway: This is not a class where you can cram and pass.  </a:t>
            </a:r>
            <a:r>
              <a:rPr lang="en-US" b="1"/>
              <a:t>Make time to practice nearly every day </a:t>
            </a:r>
            <a:r>
              <a:rPr lang="en-US"/>
              <a:t>(we’ve built this into the course to help you succeed).</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12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LLMs have dramatically changed how we program!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2"/>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Have you heard of ChatGPT?</a:t>
            </a:r>
            <a:endParaRPr/>
          </a:p>
        </p:txBody>
      </p:sp>
      <p:sp>
        <p:nvSpPr>
          <p:cNvPr id="510" name="Google Shape;510;p122"/>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640"/>
              </a:spcBef>
              <a:spcAft>
                <a:spcPts val="0"/>
              </a:spcAft>
              <a:buSzPts val="3200"/>
              <a:buAutoNum type="alphaUcPeriod"/>
            </a:pPr>
            <a:r>
              <a:rPr lang="en-US"/>
              <a:t>Yes, I think I understand what it does</a:t>
            </a:r>
            <a:endParaRPr/>
          </a:p>
          <a:p>
            <a:pPr marL="514350" lvl="0" indent="-514350" algn="l" rtl="0">
              <a:lnSpc>
                <a:spcPct val="100000"/>
              </a:lnSpc>
              <a:spcBef>
                <a:spcPts val="640"/>
              </a:spcBef>
              <a:spcAft>
                <a:spcPts val="0"/>
              </a:spcAft>
              <a:buSzPts val="3200"/>
              <a:buAutoNum type="alphaUcPeriod"/>
            </a:pPr>
            <a:r>
              <a:rPr lang="en-US"/>
              <a:t>Yes, but I don’t really understand what it does</a:t>
            </a:r>
            <a:endParaRPr/>
          </a:p>
          <a:p>
            <a:pPr marL="514350" lvl="0" indent="-514350" algn="l" rtl="0">
              <a:lnSpc>
                <a:spcPct val="100000"/>
              </a:lnSpc>
              <a:spcBef>
                <a:spcPts val="640"/>
              </a:spcBef>
              <a:spcAft>
                <a:spcPts val="0"/>
              </a:spcAft>
              <a:buSzPts val="3200"/>
              <a:buAutoNum type="alphaUcPeriod"/>
            </a:pPr>
            <a:r>
              <a:rPr lang="en-US"/>
              <a:t>A little bit</a:t>
            </a:r>
            <a:endParaRPr/>
          </a:p>
          <a:p>
            <a:pPr marL="514350" lvl="0" indent="-514350" algn="l" rtl="0">
              <a:lnSpc>
                <a:spcPct val="100000"/>
              </a:lnSpc>
              <a:spcBef>
                <a:spcPts val="640"/>
              </a:spcBef>
              <a:spcAft>
                <a:spcPts val="0"/>
              </a:spcAft>
              <a:buSzPts val="3200"/>
              <a:buAutoNum type="alphaUcPeriod"/>
            </a:pPr>
            <a:r>
              <a:rPr lang="en-US"/>
              <a:t>Not really</a:t>
            </a:r>
            <a:endParaRPr/>
          </a:p>
          <a:p>
            <a:pPr marL="514350" lvl="0" indent="-514350" algn="l" rtl="0">
              <a:lnSpc>
                <a:spcPct val="100000"/>
              </a:lnSpc>
              <a:spcBef>
                <a:spcPts val="640"/>
              </a:spcBef>
              <a:spcAft>
                <a:spcPts val="0"/>
              </a:spcAft>
              <a:buSzPts val="3200"/>
              <a:buAutoNum type="alphaUcPeriod"/>
            </a:pPr>
            <a:r>
              <a:rPr lang="en-US"/>
              <a:t>Not at all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2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Wait, what’s an LLM?</a:t>
            </a:r>
            <a:endParaRPr/>
          </a:p>
        </p:txBody>
      </p:sp>
      <p:sp>
        <p:nvSpPr>
          <p:cNvPr id="517" name="Google Shape;517;p123"/>
          <p:cNvSpPr txBox="1"/>
          <p:nvPr/>
        </p:nvSpPr>
        <p:spPr>
          <a:xfrm>
            <a:off x="695739" y="1510748"/>
            <a:ext cx="9720470" cy="31085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sng" strike="noStrike" cap="none">
                <a:solidFill>
                  <a:srgbClr val="000000"/>
                </a:solidFill>
                <a:latin typeface="Arial"/>
                <a:ea typeface="Arial"/>
                <a:cs typeface="Arial"/>
                <a:sym typeface="Arial"/>
              </a:rPr>
              <a:t>Fill in the following</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I took my daughter to swim _______</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I really didn’t like the ending of that ________</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The clouds ______</a:t>
            </a:r>
            <a:endParaRPr/>
          </a:p>
        </p:txBody>
      </p:sp>
      <p:sp>
        <p:nvSpPr>
          <p:cNvPr id="518" name="Google Shape;518;p123"/>
          <p:cNvSpPr txBox="1"/>
          <p:nvPr/>
        </p:nvSpPr>
        <p:spPr>
          <a:xfrm>
            <a:off x="695739" y="4870198"/>
            <a:ext cx="972047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 output variable val to the screen</a:t>
            </a:r>
            <a:endParaRPr/>
          </a:p>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___________________</a:t>
            </a:r>
            <a:endParaRPr/>
          </a:p>
          <a:p>
            <a:pPr marL="0" marR="0" lvl="0" indent="0" algn="ctr"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124"/>
          <p:cNvSpPr txBox="1">
            <a:spLocks noGrp="1"/>
          </p:cNvSpPr>
          <p:nvPr>
            <p:ph type="sldNum" idx="12"/>
          </p:nvPr>
        </p:nvSpPr>
        <p:spPr>
          <a:xfrm>
            <a:off x="41661" y="6592856"/>
            <a:ext cx="501264" cy="16989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200"/>
              <a:buFont typeface="Arial"/>
              <a:buNone/>
            </a:pPr>
            <a:fld id="{00000000-1234-1234-1234-123412341234}" type="slidenum">
              <a:rPr lang="en-US" sz="1200" b="0" i="0" u="none" strike="noStrike" cap="none">
                <a:solidFill>
                  <a:srgbClr val="7F7F7F"/>
                </a:solidFill>
                <a:latin typeface="Arial"/>
                <a:ea typeface="Arial"/>
                <a:cs typeface="Arial"/>
                <a:sym typeface="Arial"/>
              </a:rPr>
              <a:t>58</a:t>
            </a:fld>
            <a:endParaRPr sz="1200" b="0" i="0" u="none" strike="noStrike" cap="none">
              <a:solidFill>
                <a:srgbClr val="7F7F7F"/>
              </a:solidFill>
              <a:latin typeface="Arial"/>
              <a:ea typeface="Arial"/>
              <a:cs typeface="Arial"/>
              <a:sym typeface="Arial"/>
            </a:endParaRPr>
          </a:p>
        </p:txBody>
      </p:sp>
      <p:sp>
        <p:nvSpPr>
          <p:cNvPr id="528" name="Google Shape;528;p124"/>
          <p:cNvSpPr txBox="1">
            <a:spLocks noGrp="1"/>
          </p:cNvSpPr>
          <p:nvPr>
            <p:ph type="body" idx="1"/>
          </p:nvPr>
        </p:nvSpPr>
        <p:spPr>
          <a:xfrm>
            <a:off x="471143" y="1031966"/>
            <a:ext cx="11249709" cy="5560890"/>
          </a:xfrm>
          <a:prstGeom prst="rect">
            <a:avLst/>
          </a:prstGeom>
          <a:noFill/>
          <a:ln>
            <a:noFill/>
          </a:ln>
        </p:spPr>
        <p:txBody>
          <a:bodyPr spcFirstLastPara="1" wrap="square" lIns="91425" tIns="45700" rIns="91425" bIns="45700" anchor="t" anchorCtr="0">
            <a:noAutofit/>
          </a:bodyPr>
          <a:lstStyle/>
          <a:p>
            <a:pPr marL="457200" marR="457200" lvl="0" indent="-228600" algn="just" rtl="0">
              <a:lnSpc>
                <a:spcPct val="100000"/>
              </a:lnSpc>
              <a:spcBef>
                <a:spcPts val="0"/>
              </a:spcBef>
              <a:spcAft>
                <a:spcPts val="0"/>
              </a:spcAft>
              <a:buClr>
                <a:srgbClr val="000000"/>
              </a:buClr>
              <a:buSzPts val="2400"/>
              <a:buFont typeface="Arial"/>
              <a:buChar char="•"/>
            </a:pPr>
            <a:r>
              <a:rPr lang="en-US" sz="2400" b="1" i="0" u="none" strike="noStrike">
                <a:solidFill>
                  <a:srgbClr val="000000"/>
                </a:solidFill>
                <a:latin typeface="Arial"/>
                <a:ea typeface="Arial"/>
                <a:cs typeface="Arial"/>
                <a:sym typeface="Arial"/>
              </a:rPr>
              <a:t>Satya Nadella</a:t>
            </a:r>
            <a:r>
              <a:rPr lang="en-US" sz="2400" b="0" i="0" u="none" strike="noStrike">
                <a:solidFill>
                  <a:srgbClr val="000000"/>
                </a:solidFill>
                <a:latin typeface="Arial"/>
                <a:ea typeface="Arial"/>
                <a:cs typeface="Arial"/>
                <a:sym typeface="Arial"/>
              </a:rPr>
              <a:t>, CEO of Microsoft:</a:t>
            </a:r>
            <a:endParaRPr/>
          </a:p>
          <a:p>
            <a:pPr marL="914400" marR="457200" lvl="1" indent="-228600" algn="just" rtl="0">
              <a:lnSpc>
                <a:spcPct val="100000"/>
              </a:lnSpc>
              <a:spcBef>
                <a:spcPts val="1200"/>
              </a:spcBef>
              <a:spcAft>
                <a:spcPts val="0"/>
              </a:spcAft>
              <a:buClr>
                <a:srgbClr val="000000"/>
              </a:buClr>
              <a:buSzPts val="2400"/>
              <a:buChar char="•"/>
            </a:pPr>
            <a:r>
              <a:rPr lang="en-US" b="0" i="0" u="none" strike="noStrike">
                <a:solidFill>
                  <a:srgbClr val="000000"/>
                </a:solidFill>
                <a:latin typeface="Arial"/>
                <a:ea typeface="Arial"/>
                <a:cs typeface="Arial"/>
                <a:sym typeface="Arial"/>
              </a:rPr>
              <a:t>"Just like the rise of compilers and interpreters, we believe AI-assisted coding will fundamentally change the nature of software development, giving developers a new tool to write better code easier and faster"</a:t>
            </a:r>
            <a:endParaRPr/>
          </a:p>
          <a:p>
            <a:pPr marL="914400" marR="457200" lvl="1" indent="-228600" algn="just" rtl="0">
              <a:lnSpc>
                <a:spcPct val="100000"/>
              </a:lnSpc>
              <a:spcBef>
                <a:spcPts val="1200"/>
              </a:spcBef>
              <a:spcAft>
                <a:spcPts val="0"/>
              </a:spcAft>
              <a:buClr>
                <a:srgbClr val="000000"/>
              </a:buClr>
              <a:buSzPts val="2400"/>
              <a:buChar char="•"/>
            </a:pPr>
            <a:r>
              <a:rPr lang="en-US" b="0" i="0" u="none" strike="noStrike">
                <a:solidFill>
                  <a:srgbClr val="000000"/>
                </a:solidFill>
                <a:latin typeface="Arial"/>
                <a:ea typeface="Arial"/>
                <a:cs typeface="Arial"/>
                <a:sym typeface="Arial"/>
              </a:rPr>
              <a:t>Developers are able to code 50% faster using Copilot</a:t>
            </a:r>
            <a:endParaRPr/>
          </a:p>
          <a:p>
            <a:pPr marL="228600" marR="457200" lvl="0" indent="0" algn="just" rtl="0">
              <a:lnSpc>
                <a:spcPct val="100000"/>
              </a:lnSpc>
              <a:spcBef>
                <a:spcPts val="1200"/>
              </a:spcBef>
              <a:spcAft>
                <a:spcPts val="0"/>
              </a:spcAft>
              <a:buClr>
                <a:schemeClr val="dk1"/>
              </a:buClr>
              <a:buSzPts val="2000"/>
              <a:buNone/>
            </a:pPr>
            <a:endParaRPr sz="2000" b="0" i="0" u="none" strike="noStrike">
              <a:solidFill>
                <a:srgbClr val="000000"/>
              </a:solidFill>
              <a:latin typeface="Arial"/>
              <a:ea typeface="Arial"/>
              <a:cs typeface="Arial"/>
              <a:sym typeface="Arial"/>
            </a:endParaRPr>
          </a:p>
          <a:p>
            <a:pPr marL="457200" marR="457200" lvl="0" indent="-228600" algn="just" rtl="0">
              <a:lnSpc>
                <a:spcPct val="100000"/>
              </a:lnSpc>
              <a:spcBef>
                <a:spcPts val="1200"/>
              </a:spcBef>
              <a:spcAft>
                <a:spcPts val="0"/>
              </a:spcAft>
              <a:buClr>
                <a:srgbClr val="000000"/>
              </a:buClr>
              <a:buSzPts val="2400"/>
              <a:buFont typeface="Arial"/>
              <a:buChar char="•"/>
            </a:pPr>
            <a:r>
              <a:rPr lang="en-US" sz="2400" b="1" i="0" u="none" strike="noStrike">
                <a:solidFill>
                  <a:srgbClr val="000000"/>
                </a:solidFill>
                <a:latin typeface="Arial"/>
                <a:ea typeface="Arial"/>
                <a:cs typeface="Arial"/>
                <a:sym typeface="Arial"/>
              </a:rPr>
              <a:t>Jensen Huang</a:t>
            </a:r>
            <a:r>
              <a:rPr lang="en-US" sz="2400" b="0" i="0" u="none" strike="noStrike">
                <a:solidFill>
                  <a:srgbClr val="000000"/>
                </a:solidFill>
                <a:latin typeface="Arial"/>
                <a:ea typeface="Arial"/>
                <a:cs typeface="Arial"/>
                <a:sym typeface="Arial"/>
              </a:rPr>
              <a:t>, Nvidia President and CEO:</a:t>
            </a:r>
            <a:endParaRPr/>
          </a:p>
          <a:p>
            <a:pPr marL="914400" marR="457200" lvl="1" indent="-228600" algn="just" rtl="0">
              <a:lnSpc>
                <a:spcPct val="100000"/>
              </a:lnSpc>
              <a:spcBef>
                <a:spcPts val="1200"/>
              </a:spcBef>
              <a:spcAft>
                <a:spcPts val="0"/>
              </a:spcAft>
              <a:buClr>
                <a:srgbClr val="000000"/>
              </a:buClr>
              <a:buSzPts val="2400"/>
              <a:buChar char="•"/>
            </a:pPr>
            <a:r>
              <a:rPr lang="en-US" b="0" i="0" u="none" strike="noStrike">
                <a:solidFill>
                  <a:srgbClr val="000000"/>
                </a:solidFill>
                <a:latin typeface="Arial"/>
                <a:ea typeface="Arial"/>
                <a:cs typeface="Arial"/>
                <a:sym typeface="Arial"/>
              </a:rPr>
              <a:t>"This computer doesn’t care how you program it, it will try to understand what you mean, because it has this incredible large language model capability. And so the programming barrier is incredibly low"</a:t>
            </a:r>
            <a:endParaRPr/>
          </a:p>
        </p:txBody>
      </p:sp>
      <p:sp>
        <p:nvSpPr>
          <p:cNvPr id="529" name="Google Shape;529;p124"/>
          <p:cNvSpPr txBox="1">
            <a:spLocks noGrp="1"/>
          </p:cNvSpPr>
          <p:nvPr>
            <p:ph type="body" idx="2"/>
          </p:nvPr>
        </p:nvSpPr>
        <p:spPr>
          <a:xfrm>
            <a:off x="471143" y="406400"/>
            <a:ext cx="9808930" cy="40011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a:t>LLMs for programming in the news</a:t>
            </a:r>
            <a:endParaRPr>
              <a:latin typeface="Arial"/>
              <a:ea typeface="Arial"/>
              <a:cs typeface="Arial"/>
              <a:sym typeface="Arial"/>
            </a:endParaRPr>
          </a:p>
        </p:txBody>
      </p:sp>
      <p:sp>
        <p:nvSpPr>
          <p:cNvPr id="530" name="Google Shape;530;p124"/>
          <p:cNvSpPr txBox="1"/>
          <p:nvPr/>
        </p:nvSpPr>
        <p:spPr>
          <a:xfrm>
            <a:off x="292293" y="6027003"/>
            <a:ext cx="12191999" cy="1661993"/>
          </a:xfrm>
          <a:prstGeom prst="rect">
            <a:avLst/>
          </a:prstGeom>
          <a:noFill/>
          <a:ln>
            <a:noFill/>
          </a:ln>
        </p:spPr>
        <p:txBody>
          <a:bodyPr spcFirstLastPara="1" wrap="square" lIns="91425" tIns="45700" rIns="91425" bIns="45700" anchor="t" anchorCtr="0">
            <a:spAutoFit/>
          </a:bodyPr>
          <a:lstStyle/>
          <a:p>
            <a:pPr marL="800100" marR="457200" lvl="0" indent="-342900" algn="just" rtl="0">
              <a:lnSpc>
                <a:spcPct val="100000"/>
              </a:lnSpc>
              <a:spcBef>
                <a:spcPts val="0"/>
              </a:spcBef>
              <a:spcAft>
                <a:spcPts val="0"/>
              </a:spcAft>
              <a:buClr>
                <a:srgbClr val="000000"/>
              </a:buClr>
              <a:buSzPts val="1800"/>
              <a:buFont typeface="Arial"/>
              <a:buAutoNum type="arabicPeriod"/>
            </a:pPr>
            <a:r>
              <a:rPr lang="en-US"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https://www.protocol.com/newsletters/protocol-enterprise/microsoft-ignite-defender-copilot-mobileye</a:t>
            </a:r>
            <a:endParaRPr sz="1800" b="0" i="0" u="none" strike="noStrike" cap="none">
              <a:solidFill>
                <a:srgbClr val="000000"/>
              </a:solidFill>
              <a:latin typeface="Arial"/>
              <a:ea typeface="Arial"/>
              <a:cs typeface="Arial"/>
              <a:sym typeface="Arial"/>
            </a:endParaRPr>
          </a:p>
          <a:p>
            <a:pPr marL="800100" marR="457200" lvl="0" indent="-342900" algn="just" rtl="0">
              <a:lnSpc>
                <a:spcPct val="100000"/>
              </a:lnSpc>
              <a:spcBef>
                <a:spcPts val="1200"/>
              </a:spcBef>
              <a:spcAft>
                <a:spcPts val="0"/>
              </a:spcAft>
              <a:buClr>
                <a:srgbClr val="000000"/>
              </a:buClr>
              <a:buSzPts val="1800"/>
              <a:buFont typeface="Arial"/>
              <a:buAutoNum type="arabicPeriod"/>
            </a:pP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https://www.cnbc.com/2023/05/30/everyone-is-a-programmer-with-generative-ai-nvidia-ceo-.html</a:t>
            </a:r>
            <a:endParaRPr sz="1800" b="0" i="0" u="none" strike="noStrike" cap="none">
              <a:solidFill>
                <a:srgbClr val="000000"/>
              </a:solidFill>
              <a:latin typeface="Arial"/>
              <a:ea typeface="Arial"/>
              <a:cs typeface="Arial"/>
              <a:sym typeface="Arial"/>
            </a:endParaRPr>
          </a:p>
          <a:p>
            <a:pPr marL="800100" marR="457200" lvl="0" indent="-228600" algn="just" rtl="0">
              <a:lnSpc>
                <a:spcPct val="100000"/>
              </a:lnSpc>
              <a:spcBef>
                <a:spcPts val="12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800100" marR="457200" lvl="0" indent="-228600" algn="just" rtl="0">
              <a:lnSpc>
                <a:spcPct val="100000"/>
              </a:lnSpc>
              <a:spcBef>
                <a:spcPts val="120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25"/>
          <p:cNvSpPr txBox="1">
            <a:spLocks noGrp="1"/>
          </p:cNvSpPr>
          <p:nvPr>
            <p:ph type="sldNum" idx="12"/>
          </p:nvPr>
        </p:nvSpPr>
        <p:spPr>
          <a:xfrm>
            <a:off x="41661" y="6592856"/>
            <a:ext cx="501264" cy="16989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200"/>
              <a:buFont typeface="Arial"/>
              <a:buNone/>
            </a:pPr>
            <a:fld id="{00000000-1234-1234-1234-123412341234}" type="slidenum">
              <a:rPr lang="en-US" sz="1200" b="0" i="0" u="none" strike="noStrike" cap="none">
                <a:solidFill>
                  <a:srgbClr val="7F7F7F"/>
                </a:solidFill>
                <a:latin typeface="Arial"/>
                <a:ea typeface="Arial"/>
                <a:cs typeface="Arial"/>
                <a:sym typeface="Arial"/>
              </a:rPr>
              <a:t>59</a:t>
            </a:fld>
            <a:endParaRPr sz="1200" b="0" i="0" u="none" strike="noStrike" cap="none">
              <a:solidFill>
                <a:srgbClr val="7F7F7F"/>
              </a:solidFill>
              <a:latin typeface="Arial"/>
              <a:ea typeface="Arial"/>
              <a:cs typeface="Arial"/>
              <a:sym typeface="Arial"/>
            </a:endParaRPr>
          </a:p>
        </p:txBody>
      </p:sp>
      <p:sp>
        <p:nvSpPr>
          <p:cNvPr id="540" name="Google Shape;540;p125"/>
          <p:cNvSpPr txBox="1">
            <a:spLocks noGrp="1"/>
          </p:cNvSpPr>
          <p:nvPr>
            <p:ph type="body" idx="2"/>
          </p:nvPr>
        </p:nvSpPr>
        <p:spPr>
          <a:xfrm>
            <a:off x="471142" y="406400"/>
            <a:ext cx="11249709" cy="40011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a:t>LLMs can aid professional Software Engineers (1)</a:t>
            </a:r>
            <a:endParaRPr>
              <a:latin typeface="Arial"/>
              <a:ea typeface="Arial"/>
              <a:cs typeface="Arial"/>
              <a:sym typeface="Arial"/>
            </a:endParaRPr>
          </a:p>
        </p:txBody>
      </p:sp>
      <p:sp>
        <p:nvSpPr>
          <p:cNvPr id="541" name="Google Shape;541;p125" descr="AI is here and it’s being used at scale. 92% of U.S.-based developers are already using AI coding tools both in and outside of work."/>
          <p:cNvSpPr txBox="1"/>
          <p:nvPr/>
        </p:nvSpPr>
        <p:spPr>
          <a:xfrm>
            <a:off x="972407" y="6393418"/>
            <a:ext cx="1051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https://github.blog/2023-06-13-survey-reveals-ais-impact-on-the-developer-experience/</a:t>
            </a:r>
            <a:endParaRPr sz="1800" b="0" i="0" u="none" strike="noStrike" cap="none">
              <a:solidFill>
                <a:srgbClr val="000000"/>
              </a:solidFill>
              <a:latin typeface="Arial"/>
              <a:ea typeface="Arial"/>
              <a:cs typeface="Arial"/>
              <a:sym typeface="Arial"/>
            </a:endParaRPr>
          </a:p>
        </p:txBody>
      </p:sp>
      <p:pic>
        <p:nvPicPr>
          <p:cNvPr id="542" name="Google Shape;542;p125"/>
          <p:cNvPicPr preferRelativeResize="0"/>
          <p:nvPr/>
        </p:nvPicPr>
        <p:blipFill rotWithShape="1">
          <a:blip r:embed="rId4">
            <a:alphaModFix/>
          </a:blip>
          <a:srcRect b="70406"/>
          <a:stretch/>
        </p:blipFill>
        <p:spPr>
          <a:xfrm>
            <a:off x="1334677" y="1418772"/>
            <a:ext cx="9466618" cy="2201957"/>
          </a:xfrm>
          <a:prstGeom prst="rect">
            <a:avLst/>
          </a:prstGeom>
          <a:noFill/>
          <a:ln>
            <a:noFill/>
          </a:ln>
        </p:spPr>
      </p:pic>
      <p:pic>
        <p:nvPicPr>
          <p:cNvPr id="543" name="Google Shape;543;p125" descr="Developers also see big benefits to AI. 70% say AI coding tools will offer them an advantage at work and cite better code quality, completion time, and resolving incidents as some of the top anticipated benefits."/>
          <p:cNvPicPr preferRelativeResize="0"/>
          <p:nvPr/>
        </p:nvPicPr>
        <p:blipFill rotWithShape="1">
          <a:blip r:embed="rId4">
            <a:alphaModFix/>
          </a:blip>
          <a:srcRect t="82437"/>
          <a:stretch/>
        </p:blipFill>
        <p:spPr>
          <a:xfrm>
            <a:off x="1334677" y="3620729"/>
            <a:ext cx="9466619" cy="1306776"/>
          </a:xfrm>
          <a:prstGeom prst="rect">
            <a:avLst/>
          </a:prstGeom>
          <a:noFill/>
          <a:ln>
            <a:noFill/>
          </a:ln>
        </p:spPr>
      </p:pic>
      <p:sp>
        <p:nvSpPr>
          <p:cNvPr id="544" name="Google Shape;544;p125"/>
          <p:cNvSpPr txBox="1"/>
          <p:nvPr/>
        </p:nvSpPr>
        <p:spPr>
          <a:xfrm>
            <a:off x="866496" y="5183408"/>
            <a:ext cx="10402981" cy="954107"/>
          </a:xfrm>
          <a:prstGeom prst="rect">
            <a:avLst/>
          </a:prstGeom>
          <a:noFill/>
          <a:ln w="317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Software developers are using these tools. </a:t>
            </a:r>
            <a:endParaRPr/>
          </a:p>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I believe we need to help you use these tools responsibly.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94"/>
          <p:cNvSpPr txBox="1">
            <a:spLocks noGrp="1"/>
          </p:cNvSpPr>
          <p:nvPr>
            <p:ph type="ctrTitle"/>
          </p:nvPr>
        </p:nvSpPr>
        <p:spPr>
          <a:xfrm>
            <a:off x="2133600" y="762000"/>
            <a:ext cx="77724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2"/>
              </a:buClr>
              <a:buSzPts val="4400"/>
              <a:buFont typeface="Arial"/>
              <a:buNone/>
            </a:pPr>
            <a:r>
              <a:rPr lang="en-US"/>
              <a:t>Meet your classmates!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26"/>
          <p:cNvSpPr txBox="1">
            <a:spLocks noGrp="1"/>
          </p:cNvSpPr>
          <p:nvPr>
            <p:ph type="sldNum" idx="12"/>
          </p:nvPr>
        </p:nvSpPr>
        <p:spPr>
          <a:xfrm>
            <a:off x="41661" y="6592856"/>
            <a:ext cx="501264" cy="16989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7F7F7F"/>
              </a:buClr>
              <a:buSzPts val="1200"/>
              <a:buFont typeface="Arial"/>
              <a:buNone/>
            </a:pPr>
            <a:fld id="{00000000-1234-1234-1234-123412341234}" type="slidenum">
              <a:rPr lang="en-US" sz="1200" b="0" i="0" u="none" strike="noStrike" cap="none">
                <a:solidFill>
                  <a:srgbClr val="7F7F7F"/>
                </a:solidFill>
                <a:latin typeface="Arial"/>
                <a:ea typeface="Arial"/>
                <a:cs typeface="Arial"/>
                <a:sym typeface="Arial"/>
              </a:rPr>
              <a:t>60</a:t>
            </a:fld>
            <a:endParaRPr sz="1200" b="0" i="0" u="none" strike="noStrike" cap="none">
              <a:solidFill>
                <a:srgbClr val="7F7F7F"/>
              </a:solidFill>
              <a:latin typeface="Arial"/>
              <a:ea typeface="Arial"/>
              <a:cs typeface="Arial"/>
              <a:sym typeface="Arial"/>
            </a:endParaRPr>
          </a:p>
        </p:txBody>
      </p:sp>
      <p:sp>
        <p:nvSpPr>
          <p:cNvPr id="554" name="Google Shape;554;p126"/>
          <p:cNvSpPr txBox="1">
            <a:spLocks noGrp="1"/>
          </p:cNvSpPr>
          <p:nvPr>
            <p:ph type="body" idx="1"/>
          </p:nvPr>
        </p:nvSpPr>
        <p:spPr>
          <a:xfrm>
            <a:off x="471141" y="1448094"/>
            <a:ext cx="11249709" cy="396181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3200"/>
              <a:buChar char="•"/>
            </a:pPr>
            <a:r>
              <a:rPr lang="en-US" sz="3200">
                <a:latin typeface="Arial"/>
                <a:ea typeface="Arial"/>
                <a:cs typeface="Arial"/>
                <a:sym typeface="Arial"/>
              </a:rPr>
              <a:t>Study on the </a:t>
            </a:r>
            <a:r>
              <a:rPr lang="en-US" sz="3200"/>
              <a:t>Impact of Copilot on Developer Productivity [1]</a:t>
            </a:r>
            <a:endParaRPr sz="3200">
              <a:latin typeface="Arial"/>
              <a:ea typeface="Arial"/>
              <a:cs typeface="Arial"/>
              <a:sym typeface="Arial"/>
            </a:endParaRPr>
          </a:p>
          <a:p>
            <a:pPr marL="685800" lvl="1" indent="-228600" algn="l" rtl="0">
              <a:lnSpc>
                <a:spcPct val="100000"/>
              </a:lnSpc>
              <a:spcBef>
                <a:spcPts val="500"/>
              </a:spcBef>
              <a:spcAft>
                <a:spcPts val="0"/>
              </a:spcAft>
              <a:buClr>
                <a:schemeClr val="dk1"/>
              </a:buClr>
              <a:buSzPts val="2800"/>
              <a:buChar char="•"/>
            </a:pPr>
            <a:r>
              <a:rPr lang="en-US" sz="2800">
                <a:latin typeface="Arial"/>
                <a:ea typeface="Arial"/>
                <a:cs typeface="Arial"/>
                <a:sym typeface="Arial"/>
              </a:rPr>
              <a:t>Professional software developers (n=95) were asked to write an HTTP server in JavaScript</a:t>
            </a:r>
            <a:endParaRPr/>
          </a:p>
          <a:p>
            <a:pPr marL="685800" lvl="1" indent="-228600" algn="l" rtl="0">
              <a:lnSpc>
                <a:spcPct val="100000"/>
              </a:lnSpc>
              <a:spcBef>
                <a:spcPts val="500"/>
              </a:spcBef>
              <a:spcAft>
                <a:spcPts val="0"/>
              </a:spcAft>
              <a:buClr>
                <a:schemeClr val="dk1"/>
              </a:buClr>
              <a:buSzPts val="2800"/>
              <a:buChar char="•"/>
            </a:pPr>
            <a:r>
              <a:rPr lang="en-US" sz="2800">
                <a:latin typeface="Arial"/>
                <a:ea typeface="Arial"/>
                <a:cs typeface="Arial"/>
                <a:sym typeface="Arial"/>
              </a:rPr>
              <a:t>Controlled experiment: treatment group used Copilot, control group did not</a:t>
            </a:r>
            <a:endParaRPr/>
          </a:p>
          <a:p>
            <a:pPr marL="685800" lvl="1" indent="-228600" algn="l" rtl="0">
              <a:lnSpc>
                <a:spcPct val="100000"/>
              </a:lnSpc>
              <a:spcBef>
                <a:spcPts val="500"/>
              </a:spcBef>
              <a:spcAft>
                <a:spcPts val="0"/>
              </a:spcAft>
              <a:buClr>
                <a:schemeClr val="accent1"/>
              </a:buClr>
              <a:buSzPts val="2800"/>
              <a:buChar char="•"/>
            </a:pPr>
            <a:r>
              <a:rPr lang="en-US" sz="2800">
                <a:solidFill>
                  <a:schemeClr val="accent1"/>
                </a:solidFill>
                <a:latin typeface="Arial"/>
                <a:ea typeface="Arial"/>
                <a:cs typeface="Arial"/>
                <a:sym typeface="Arial"/>
              </a:rPr>
              <a:t>Copilot group completed the task 56% faster</a:t>
            </a:r>
            <a:endParaRPr/>
          </a:p>
          <a:p>
            <a:pPr marL="685800" lvl="1" indent="-228600" algn="l" rtl="0">
              <a:lnSpc>
                <a:spcPct val="100000"/>
              </a:lnSpc>
              <a:spcBef>
                <a:spcPts val="500"/>
              </a:spcBef>
              <a:spcAft>
                <a:spcPts val="0"/>
              </a:spcAft>
              <a:buClr>
                <a:schemeClr val="dk1"/>
              </a:buClr>
              <a:buSzPts val="2800"/>
              <a:buChar char="•"/>
            </a:pPr>
            <a:r>
              <a:rPr lang="en-US" sz="2800">
                <a:latin typeface="Arial"/>
                <a:ea typeface="Arial"/>
                <a:cs typeface="Arial"/>
                <a:sym typeface="Arial"/>
              </a:rPr>
              <a:t>"Our results suggest that less experienced programmers benefit more from Copilot."</a:t>
            </a:r>
            <a:endParaRPr>
              <a:latin typeface="Arial"/>
              <a:ea typeface="Arial"/>
              <a:cs typeface="Arial"/>
              <a:sym typeface="Arial"/>
            </a:endParaRPr>
          </a:p>
          <a:p>
            <a:pPr marL="228600" lvl="0" indent="-50800" algn="l" rtl="0">
              <a:lnSpc>
                <a:spcPct val="100000"/>
              </a:lnSpc>
              <a:spcBef>
                <a:spcPts val="1000"/>
              </a:spcBef>
              <a:spcAft>
                <a:spcPts val="0"/>
              </a:spcAft>
              <a:buClr>
                <a:schemeClr val="dk1"/>
              </a:buClr>
              <a:buSzPts val="2800"/>
              <a:buNone/>
            </a:pPr>
            <a:endParaRPr/>
          </a:p>
        </p:txBody>
      </p:sp>
      <p:sp>
        <p:nvSpPr>
          <p:cNvPr id="555" name="Google Shape;555;p126"/>
          <p:cNvSpPr txBox="1">
            <a:spLocks noGrp="1"/>
          </p:cNvSpPr>
          <p:nvPr>
            <p:ph type="body" idx="2"/>
          </p:nvPr>
        </p:nvSpPr>
        <p:spPr>
          <a:xfrm>
            <a:off x="471142" y="406400"/>
            <a:ext cx="11416057" cy="40011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a:t>LLMs can aid professional Software Engineers (2)</a:t>
            </a:r>
            <a:endParaRPr>
              <a:latin typeface="Arial"/>
              <a:ea typeface="Arial"/>
              <a:cs typeface="Arial"/>
              <a:sym typeface="Arial"/>
            </a:endParaRPr>
          </a:p>
        </p:txBody>
      </p:sp>
      <p:sp>
        <p:nvSpPr>
          <p:cNvPr id="556" name="Google Shape;556;p126"/>
          <p:cNvSpPr txBox="1"/>
          <p:nvPr/>
        </p:nvSpPr>
        <p:spPr>
          <a:xfrm>
            <a:off x="782728" y="6128434"/>
            <a:ext cx="10626537" cy="64633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Peng et al. The Impact of AI on Developer Productivity: Evidence from GitHub Copilot. arXiv:2302.06590, 2023.</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27"/>
          <p:cNvSpPr txBox="1">
            <a:spLocks noGrp="1"/>
          </p:cNvSpPr>
          <p:nvPr>
            <p:ph type="title"/>
          </p:nvPr>
        </p:nvSpPr>
        <p:spPr>
          <a:xfrm>
            <a:off x="609600" y="57874"/>
            <a:ext cx="10972800" cy="66768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A new interface?</a:t>
            </a:r>
            <a:endParaRPr/>
          </a:p>
        </p:txBody>
      </p:sp>
      <p:sp>
        <p:nvSpPr>
          <p:cNvPr id="563" name="Google Shape;563;p127"/>
          <p:cNvSpPr/>
          <p:nvPr/>
        </p:nvSpPr>
        <p:spPr>
          <a:xfrm>
            <a:off x="2176663" y="1098274"/>
            <a:ext cx="2474843" cy="14908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Python Code: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ourier New"/>
                <a:ea typeface="Courier New"/>
                <a:cs typeface="Courier New"/>
                <a:sym typeface="Courier New"/>
              </a:rPr>
              <a:t>print(“Hello World”)</a:t>
            </a:r>
            <a:endParaRPr/>
          </a:p>
        </p:txBody>
      </p:sp>
      <p:pic>
        <p:nvPicPr>
          <p:cNvPr id="564" name="Google Shape;564;p127"/>
          <p:cNvPicPr preferRelativeResize="0"/>
          <p:nvPr/>
        </p:nvPicPr>
        <p:blipFill rotWithShape="1">
          <a:blip r:embed="rId3">
            <a:alphaModFix/>
          </a:blip>
          <a:srcRect r="55673"/>
          <a:stretch/>
        </p:blipFill>
        <p:spPr>
          <a:xfrm>
            <a:off x="8128676" y="1016990"/>
            <a:ext cx="3041373" cy="2014445"/>
          </a:xfrm>
          <a:prstGeom prst="rect">
            <a:avLst/>
          </a:prstGeom>
          <a:noFill/>
          <a:ln>
            <a:noFill/>
          </a:ln>
        </p:spPr>
      </p:pic>
      <p:sp>
        <p:nvSpPr>
          <p:cNvPr id="565" name="Google Shape;565;p127"/>
          <p:cNvSpPr/>
          <p:nvPr/>
        </p:nvSpPr>
        <p:spPr>
          <a:xfrm>
            <a:off x="7716329" y="725557"/>
            <a:ext cx="3866071" cy="236587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Assembly code</a:t>
            </a:r>
            <a:endParaRPr/>
          </a:p>
        </p:txBody>
      </p:sp>
      <p:sp>
        <p:nvSpPr>
          <p:cNvPr id="566" name="Google Shape;566;p127"/>
          <p:cNvSpPr/>
          <p:nvPr/>
        </p:nvSpPr>
        <p:spPr>
          <a:xfrm>
            <a:off x="4780716" y="1555475"/>
            <a:ext cx="459231" cy="526774"/>
          </a:xfrm>
          <a:prstGeom prst="rightArrow">
            <a:avLst>
              <a:gd name="adj1" fmla="val 50000"/>
              <a:gd name="adj2" fmla="val 50000"/>
            </a:avLst>
          </a:prstGeom>
          <a:solidFill>
            <a:schemeClr val="accent1"/>
          </a:solidFill>
          <a:ln w="25400" cap="flat" cmpd="sng">
            <a:solidFill>
              <a:srgbClr val="0E4D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127"/>
          <p:cNvSpPr/>
          <p:nvPr/>
        </p:nvSpPr>
        <p:spPr>
          <a:xfrm>
            <a:off x="7040967" y="1580322"/>
            <a:ext cx="459231" cy="526774"/>
          </a:xfrm>
          <a:prstGeom prst="rightArrow">
            <a:avLst>
              <a:gd name="adj1" fmla="val 50000"/>
              <a:gd name="adj2" fmla="val 50000"/>
            </a:avLst>
          </a:prstGeom>
          <a:solidFill>
            <a:schemeClr val="accent1"/>
          </a:solidFill>
          <a:ln w="25400" cap="flat" cmpd="sng">
            <a:solidFill>
              <a:srgbClr val="0E4D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 name="Google Shape;568;p127"/>
          <p:cNvSpPr/>
          <p:nvPr/>
        </p:nvSpPr>
        <p:spPr>
          <a:xfrm>
            <a:off x="2176663" y="4199276"/>
            <a:ext cx="2474843" cy="14908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Python Code: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ourier New"/>
                <a:ea typeface="Courier New"/>
                <a:cs typeface="Courier New"/>
                <a:sym typeface="Courier New"/>
              </a:rPr>
              <a:t>print(“Hello World”)</a:t>
            </a:r>
            <a:endParaRPr/>
          </a:p>
        </p:txBody>
      </p:sp>
      <p:sp>
        <p:nvSpPr>
          <p:cNvPr id="569" name="Google Shape;569;p127"/>
          <p:cNvSpPr/>
          <p:nvPr/>
        </p:nvSpPr>
        <p:spPr>
          <a:xfrm>
            <a:off x="5294491" y="4224123"/>
            <a:ext cx="1664930" cy="14908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Python ByteCode</a:t>
            </a:r>
            <a:endParaRPr sz="1800" b="0" i="0" u="none" strike="noStrike" cap="none">
              <a:solidFill>
                <a:srgbClr val="000000"/>
              </a:solidFill>
              <a:latin typeface="Arial"/>
              <a:ea typeface="Arial"/>
              <a:cs typeface="Arial"/>
              <a:sym typeface="Arial"/>
            </a:endParaRPr>
          </a:p>
        </p:txBody>
      </p:sp>
      <p:pic>
        <p:nvPicPr>
          <p:cNvPr id="570" name="Google Shape;570;p127"/>
          <p:cNvPicPr preferRelativeResize="0"/>
          <p:nvPr/>
        </p:nvPicPr>
        <p:blipFill rotWithShape="1">
          <a:blip r:embed="rId3">
            <a:alphaModFix/>
          </a:blip>
          <a:srcRect r="55673"/>
          <a:stretch/>
        </p:blipFill>
        <p:spPr>
          <a:xfrm>
            <a:off x="8128676" y="4117992"/>
            <a:ext cx="3041373" cy="2014445"/>
          </a:xfrm>
          <a:prstGeom prst="rect">
            <a:avLst/>
          </a:prstGeom>
          <a:noFill/>
          <a:ln>
            <a:noFill/>
          </a:ln>
        </p:spPr>
      </p:pic>
      <p:sp>
        <p:nvSpPr>
          <p:cNvPr id="571" name="Google Shape;571;p127"/>
          <p:cNvSpPr/>
          <p:nvPr/>
        </p:nvSpPr>
        <p:spPr>
          <a:xfrm>
            <a:off x="7716329" y="3826559"/>
            <a:ext cx="3866071" cy="2365877"/>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Assembly code</a:t>
            </a:r>
            <a:endParaRPr/>
          </a:p>
        </p:txBody>
      </p:sp>
      <p:sp>
        <p:nvSpPr>
          <p:cNvPr id="572" name="Google Shape;572;p127"/>
          <p:cNvSpPr/>
          <p:nvPr/>
        </p:nvSpPr>
        <p:spPr>
          <a:xfrm>
            <a:off x="4780716" y="4656477"/>
            <a:ext cx="459231" cy="526774"/>
          </a:xfrm>
          <a:prstGeom prst="rightArrow">
            <a:avLst>
              <a:gd name="adj1" fmla="val 50000"/>
              <a:gd name="adj2" fmla="val 50000"/>
            </a:avLst>
          </a:prstGeom>
          <a:solidFill>
            <a:schemeClr val="accent1"/>
          </a:solidFill>
          <a:ln w="25400" cap="flat" cmpd="sng">
            <a:solidFill>
              <a:srgbClr val="0E4D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p127"/>
          <p:cNvSpPr/>
          <p:nvPr/>
        </p:nvSpPr>
        <p:spPr>
          <a:xfrm>
            <a:off x="7040967" y="4681324"/>
            <a:ext cx="459231" cy="526774"/>
          </a:xfrm>
          <a:prstGeom prst="rightArrow">
            <a:avLst>
              <a:gd name="adj1" fmla="val 50000"/>
              <a:gd name="adj2" fmla="val 50000"/>
            </a:avLst>
          </a:prstGeom>
          <a:solidFill>
            <a:schemeClr val="accent1"/>
          </a:solidFill>
          <a:ln w="25400" cap="flat" cmpd="sng">
            <a:solidFill>
              <a:srgbClr val="0E4D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4" name="Google Shape;574;p127"/>
          <p:cNvSpPr/>
          <p:nvPr/>
        </p:nvSpPr>
        <p:spPr>
          <a:xfrm>
            <a:off x="5294491" y="1126432"/>
            <a:ext cx="1664930" cy="1490869"/>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Python ByteCode</a:t>
            </a:r>
            <a:endParaRPr sz="1800" b="0" i="0" u="none" strike="noStrike" cap="none">
              <a:solidFill>
                <a:srgbClr val="000000"/>
              </a:solidFill>
              <a:latin typeface="Arial"/>
              <a:ea typeface="Arial"/>
              <a:cs typeface="Arial"/>
              <a:sym typeface="Arial"/>
            </a:endParaRPr>
          </a:p>
        </p:txBody>
      </p:sp>
      <p:sp>
        <p:nvSpPr>
          <p:cNvPr id="575" name="Google Shape;575;p127"/>
          <p:cNvSpPr/>
          <p:nvPr/>
        </p:nvSpPr>
        <p:spPr>
          <a:xfrm>
            <a:off x="53637" y="4174428"/>
            <a:ext cx="1581979" cy="1490869"/>
          </a:xfrm>
          <a:prstGeom prst="rect">
            <a:avLst/>
          </a:prstGeom>
          <a:solidFill>
            <a:schemeClr val="accent3"/>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Prompt</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ourier New"/>
                <a:ea typeface="Courier New"/>
                <a:cs typeface="Courier New"/>
                <a:sym typeface="Courier New"/>
              </a:rPr>
              <a:t># output “Hello World to the screen”</a:t>
            </a:r>
            <a:endParaRPr/>
          </a:p>
        </p:txBody>
      </p:sp>
      <p:sp>
        <p:nvSpPr>
          <p:cNvPr id="576" name="Google Shape;576;p127"/>
          <p:cNvSpPr/>
          <p:nvPr/>
        </p:nvSpPr>
        <p:spPr>
          <a:xfrm>
            <a:off x="1690160" y="4656476"/>
            <a:ext cx="459231" cy="526774"/>
          </a:xfrm>
          <a:prstGeom prst="rightArrow">
            <a:avLst>
              <a:gd name="adj1" fmla="val 50000"/>
              <a:gd name="adj2" fmla="val 50000"/>
            </a:avLst>
          </a:prstGeom>
          <a:solidFill>
            <a:schemeClr val="accent1"/>
          </a:solidFill>
          <a:ln w="25400" cap="flat" cmpd="sng">
            <a:solidFill>
              <a:srgbClr val="0E4D5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7" name="Google Shape;577;p127"/>
          <p:cNvSpPr txBox="1"/>
          <p:nvPr/>
        </p:nvSpPr>
        <p:spPr>
          <a:xfrm>
            <a:off x="5108713" y="546652"/>
            <a:ext cx="21170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Before LLMs</a:t>
            </a:r>
            <a:endParaRPr/>
          </a:p>
        </p:txBody>
      </p:sp>
      <p:sp>
        <p:nvSpPr>
          <p:cNvPr id="578" name="Google Shape;578;p127"/>
          <p:cNvSpPr txBox="1"/>
          <p:nvPr/>
        </p:nvSpPr>
        <p:spPr>
          <a:xfrm>
            <a:off x="5153547" y="3376488"/>
            <a:ext cx="21170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After LLMs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2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Copilot/ChatGPT/etc. are amazing</a:t>
            </a:r>
            <a:endParaRPr/>
          </a:p>
        </p:txBody>
      </p:sp>
      <p:sp>
        <p:nvSpPr>
          <p:cNvPr id="585" name="Google Shape;585;p128"/>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Copilot solves 50-80% of classic introductory programming problems [1,2]</a:t>
            </a:r>
            <a:endParaRPr/>
          </a:p>
          <a:p>
            <a:pPr marL="342900" lvl="0" indent="-342900" algn="l" rtl="0">
              <a:lnSpc>
                <a:spcPct val="100000"/>
              </a:lnSpc>
              <a:spcBef>
                <a:spcPts val="640"/>
              </a:spcBef>
              <a:spcAft>
                <a:spcPts val="0"/>
              </a:spcAft>
              <a:buClr>
                <a:schemeClr val="dk1"/>
              </a:buClr>
              <a:buSzPts val="3200"/>
              <a:buChar char="•"/>
            </a:pPr>
            <a:r>
              <a:rPr lang="en-US"/>
              <a:t>I’ve transitioned into having it on all the time when I program</a:t>
            </a:r>
            <a:endParaRPr/>
          </a:p>
          <a:p>
            <a:pPr marL="800100" lvl="1" indent="-342900" algn="l" rtl="0">
              <a:lnSpc>
                <a:spcPct val="100000"/>
              </a:lnSpc>
              <a:spcBef>
                <a:spcPts val="640"/>
              </a:spcBef>
              <a:spcAft>
                <a:spcPts val="0"/>
              </a:spcAft>
              <a:buClr>
                <a:schemeClr val="dk1"/>
              </a:buClr>
              <a:buSzPts val="3200"/>
              <a:buChar char="•"/>
            </a:pPr>
            <a:r>
              <a:rPr lang="en-US"/>
              <a:t>It’s not </a:t>
            </a:r>
            <a:r>
              <a:rPr lang="en-US" i="1"/>
              <a:t>that</a:t>
            </a:r>
            <a:r>
              <a:rPr lang="en-US"/>
              <a:t> different than my looking up examples on stack overflow, library documentation, and making it my own</a:t>
            </a:r>
            <a:endParaRPr/>
          </a:p>
          <a:p>
            <a:pPr marL="800100" lvl="1" indent="-342900" algn="l" rtl="0">
              <a:lnSpc>
                <a:spcPct val="100000"/>
              </a:lnSpc>
              <a:spcBef>
                <a:spcPts val="640"/>
              </a:spcBef>
              <a:spcAft>
                <a:spcPts val="0"/>
              </a:spcAft>
              <a:buClr>
                <a:schemeClr val="dk1"/>
              </a:buClr>
              <a:buSzPts val="3200"/>
              <a:buChar char="•"/>
            </a:pPr>
            <a:r>
              <a:rPr lang="en-US"/>
              <a:t>But it’s </a:t>
            </a:r>
            <a:r>
              <a:rPr lang="en-US" i="1"/>
              <a:t>really</a:t>
            </a:r>
            <a:r>
              <a:rPr lang="en-US"/>
              <a:t> nice to have it in my workspace and have it adapt to my code</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sp>
        <p:nvSpPr>
          <p:cNvPr id="586" name="Google Shape;586;p128"/>
          <p:cNvSpPr txBox="1"/>
          <p:nvPr/>
        </p:nvSpPr>
        <p:spPr>
          <a:xfrm>
            <a:off x="370074" y="5547044"/>
            <a:ext cx="11451851" cy="92333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Denny et al. Conversing with Copilot: Exploring Prompt Engineering for Solving CS1 Problems Using Natural Language.  ACM SIGCSE 2023.</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Denny et al. Computing Education in the Era of Generative AI. arXiv:2306.02608. 2023.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29"/>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Copilot/ChatGPT/etc. aren’t replacing programmers anytime soon (imo)</a:t>
            </a:r>
            <a:endParaRPr/>
          </a:p>
        </p:txBody>
      </p:sp>
      <p:sp>
        <p:nvSpPr>
          <p:cNvPr id="593" name="Google Shape;593;p129"/>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Most of professional programmer time isn’t spent coding the kind of things Copilot solves well anyway</a:t>
            </a:r>
            <a:endParaRPr/>
          </a:p>
          <a:p>
            <a:pPr marL="800100" lvl="1" indent="-342900" algn="l" rtl="0">
              <a:lnSpc>
                <a:spcPct val="100000"/>
              </a:lnSpc>
              <a:spcBef>
                <a:spcPts val="0"/>
              </a:spcBef>
              <a:spcAft>
                <a:spcPts val="0"/>
              </a:spcAft>
              <a:buClr>
                <a:schemeClr val="dk1"/>
              </a:buClr>
              <a:buSzPts val="3200"/>
              <a:buChar char="•"/>
            </a:pPr>
            <a:r>
              <a:rPr lang="en-US"/>
              <a:t>It’s deciding on the software architecture, interacting with other teams, etc.</a:t>
            </a:r>
            <a:endParaRPr/>
          </a:p>
          <a:p>
            <a:pPr marL="342900" lvl="0" indent="-342900" algn="l" rtl="0">
              <a:lnSpc>
                <a:spcPct val="100000"/>
              </a:lnSpc>
              <a:spcBef>
                <a:spcPts val="0"/>
              </a:spcBef>
              <a:spcAft>
                <a:spcPts val="0"/>
              </a:spcAft>
              <a:buSzPts val="3200"/>
              <a:buChar char="•"/>
            </a:pPr>
            <a:r>
              <a:rPr lang="en-US"/>
              <a:t>LLMs can be hilariously wrong (in a way that compilers cannot)</a:t>
            </a:r>
            <a:endParaRPr/>
          </a:p>
          <a:p>
            <a:pPr marL="800100" lvl="1" indent="-342900" algn="l" rtl="0">
              <a:lnSpc>
                <a:spcPct val="100000"/>
              </a:lnSpc>
              <a:spcBef>
                <a:spcPts val="0"/>
              </a:spcBef>
              <a:spcAft>
                <a:spcPts val="0"/>
              </a:spcAft>
              <a:buSzPts val="2800"/>
              <a:buChar char="–"/>
            </a:pPr>
            <a:r>
              <a:rPr lang="en-US"/>
              <a:t>They need experienced supervision</a:t>
            </a:r>
            <a:endParaRPr/>
          </a:p>
          <a:p>
            <a:pPr marL="342900" lvl="0" indent="-139700" algn="l" rtl="0">
              <a:lnSpc>
                <a:spcPct val="100000"/>
              </a:lnSpc>
              <a:spcBef>
                <a:spcPts val="640"/>
              </a:spcBef>
              <a:spcAft>
                <a:spcPts val="0"/>
              </a:spcAft>
              <a:buClr>
                <a:schemeClr val="dk1"/>
              </a:buClr>
              <a:buSzPts val="3200"/>
              <a:buNone/>
            </a:pPr>
            <a:endParaRPr/>
          </a:p>
          <a:p>
            <a:pPr marL="342900" lvl="0" indent="-1397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30"/>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So what do we learn then?</a:t>
            </a:r>
            <a:endParaRPr/>
          </a:p>
        </p:txBody>
      </p:sp>
      <p:sp>
        <p:nvSpPr>
          <p:cNvPr id="600" name="Google Shape;600;p130"/>
          <p:cNvSpPr txBox="1">
            <a:spLocks noGrp="1"/>
          </p:cNvSpPr>
          <p:nvPr>
            <p:ph type="body" idx="1"/>
          </p:nvPr>
        </p:nvSpPr>
        <p:spPr>
          <a:xfrm>
            <a:off x="609601" y="1226544"/>
            <a:ext cx="10972800" cy="4602164"/>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a:t>How to:</a:t>
            </a:r>
            <a:endParaRPr/>
          </a:p>
          <a:p>
            <a:pPr marL="800100" lvl="1" indent="-342900" algn="l" rtl="0">
              <a:lnSpc>
                <a:spcPct val="100000"/>
              </a:lnSpc>
              <a:spcBef>
                <a:spcPts val="0"/>
              </a:spcBef>
              <a:spcAft>
                <a:spcPts val="0"/>
              </a:spcAft>
              <a:buClr>
                <a:schemeClr val="dk1"/>
              </a:buClr>
              <a:buSzPts val="3200"/>
              <a:buChar char="•"/>
            </a:pPr>
            <a:r>
              <a:rPr lang="en-US"/>
              <a:t>Read code</a:t>
            </a:r>
            <a:endParaRPr/>
          </a:p>
          <a:p>
            <a:pPr marL="800100" lvl="1" indent="-342900" algn="l" rtl="0">
              <a:lnSpc>
                <a:spcPct val="100000"/>
              </a:lnSpc>
              <a:spcBef>
                <a:spcPts val="0"/>
              </a:spcBef>
              <a:spcAft>
                <a:spcPts val="0"/>
              </a:spcAft>
              <a:buClr>
                <a:schemeClr val="dk1"/>
              </a:buClr>
              <a:buSzPts val="3200"/>
              <a:buChar char="•"/>
            </a:pPr>
            <a:r>
              <a:rPr lang="en-US"/>
              <a:t>Modify prompts</a:t>
            </a:r>
            <a:endParaRPr/>
          </a:p>
          <a:p>
            <a:pPr marL="800100" lvl="1" indent="-342900" algn="l" rtl="0">
              <a:lnSpc>
                <a:spcPct val="100000"/>
              </a:lnSpc>
              <a:spcBef>
                <a:spcPts val="0"/>
              </a:spcBef>
              <a:spcAft>
                <a:spcPts val="0"/>
              </a:spcAft>
              <a:buClr>
                <a:schemeClr val="dk1"/>
              </a:buClr>
              <a:buSzPts val="3200"/>
              <a:buChar char="•"/>
            </a:pPr>
            <a:r>
              <a:rPr lang="en-US"/>
              <a:t>Test code</a:t>
            </a:r>
            <a:endParaRPr/>
          </a:p>
          <a:p>
            <a:pPr marL="800100" lvl="1" indent="-342900" algn="l" rtl="0">
              <a:lnSpc>
                <a:spcPct val="100000"/>
              </a:lnSpc>
              <a:spcBef>
                <a:spcPts val="0"/>
              </a:spcBef>
              <a:spcAft>
                <a:spcPts val="0"/>
              </a:spcAft>
              <a:buClr>
                <a:schemeClr val="dk1"/>
              </a:buClr>
              <a:buSzPts val="3200"/>
              <a:buChar char="•"/>
            </a:pPr>
            <a:r>
              <a:rPr lang="en-US"/>
              <a:t>Break large problems into smaller problems</a:t>
            </a:r>
            <a:endParaRPr/>
          </a:p>
          <a:p>
            <a:pPr marL="800100" lvl="1" indent="-342900" algn="l" rtl="0">
              <a:lnSpc>
                <a:spcPct val="100000"/>
              </a:lnSpc>
              <a:spcBef>
                <a:spcPts val="0"/>
              </a:spcBef>
              <a:spcAft>
                <a:spcPts val="0"/>
              </a:spcAft>
              <a:buClr>
                <a:schemeClr val="dk1"/>
              </a:buClr>
              <a:buSzPts val="3200"/>
              <a:buChar char="•"/>
            </a:pPr>
            <a:r>
              <a:rPr lang="en-US"/>
              <a:t>Debug code</a:t>
            </a:r>
            <a:endParaRPr/>
          </a:p>
          <a:p>
            <a:pPr marL="800100" lvl="1" indent="-342900" algn="l" rtl="0">
              <a:lnSpc>
                <a:spcPct val="100000"/>
              </a:lnSpc>
              <a:spcBef>
                <a:spcPts val="0"/>
              </a:spcBef>
              <a:spcAft>
                <a:spcPts val="0"/>
              </a:spcAft>
              <a:buClr>
                <a:schemeClr val="dk1"/>
              </a:buClr>
              <a:buSzPts val="3200"/>
              <a:buChar char="•"/>
            </a:pPr>
            <a:r>
              <a:rPr lang="en-US"/>
              <a:t>How to write software for multiple domains</a:t>
            </a:r>
            <a:endParaRPr/>
          </a:p>
          <a:p>
            <a:pPr marL="800100" lvl="1" indent="-342900" algn="l" rtl="0">
              <a:lnSpc>
                <a:spcPct val="100000"/>
              </a:lnSpc>
              <a:spcBef>
                <a:spcPts val="0"/>
              </a:spcBef>
              <a:spcAft>
                <a:spcPts val="0"/>
              </a:spcAft>
              <a:buClr>
                <a:schemeClr val="dk1"/>
              </a:buClr>
              <a:buSzPts val="3200"/>
              <a:buChar char="•"/>
            </a:pPr>
            <a:r>
              <a:rPr lang="en-US"/>
              <a:t>And, yes, still write code ourselves without Copilot</a:t>
            </a:r>
            <a:endParaRPr/>
          </a:p>
          <a:p>
            <a:pPr marL="342900" lvl="0" indent="-139700" algn="l" rtl="0">
              <a:lnSpc>
                <a:spcPct val="100000"/>
              </a:lnSpc>
              <a:spcBef>
                <a:spcPts val="640"/>
              </a:spcBef>
              <a:spcAft>
                <a:spcPts val="0"/>
              </a:spcAft>
              <a:buClr>
                <a:schemeClr val="dk1"/>
              </a:buClr>
              <a:buSzPts val="3200"/>
              <a:buNone/>
            </a:pPr>
            <a:endParaRPr/>
          </a:p>
        </p:txBody>
      </p:sp>
      <p:sp>
        <p:nvSpPr>
          <p:cNvPr id="601" name="Google Shape;601;p130"/>
          <p:cNvSpPr txBox="1"/>
          <p:nvPr/>
        </p:nvSpPr>
        <p:spPr>
          <a:xfrm>
            <a:off x="866496" y="5183408"/>
            <a:ext cx="10402981" cy="954107"/>
          </a:xfrm>
          <a:prstGeom prst="rect">
            <a:avLst/>
          </a:prstGeom>
          <a:noFill/>
          <a:ln w="3175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These are the most important things you want to learn in an introductory computer science course anyway!!!</a:t>
            </a:r>
            <a:endParaRPr sz="2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31"/>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VSCode + Copilot Demo</a:t>
            </a:r>
            <a:endParaRPr/>
          </a:p>
        </p:txBody>
      </p:sp>
      <p:sp>
        <p:nvSpPr>
          <p:cNvPr id="608" name="Google Shape;608;p131"/>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640"/>
              </a:spcBef>
              <a:spcAft>
                <a:spcPts val="0"/>
              </a:spcAft>
              <a:buClr>
                <a:schemeClr val="dk1"/>
              </a:buClr>
              <a:buSzPts val="3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Class Flow</a:t>
            </a:r>
            <a:endParaRPr/>
          </a:p>
        </p:txBody>
      </p:sp>
      <p:sp>
        <p:nvSpPr>
          <p:cNvPr id="189" name="Google Shape;189;p101"/>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100000"/>
              </a:lnSpc>
              <a:spcBef>
                <a:spcPts val="640"/>
              </a:spcBef>
              <a:spcAft>
                <a:spcPts val="0"/>
              </a:spcAft>
              <a:buSzPct val="108108"/>
              <a:buFont typeface="Arial"/>
              <a:buChar char="•"/>
            </a:pPr>
            <a:r>
              <a:rPr lang="en-US"/>
              <a:t>First 4 weeks – Learning the core programming constructs (variables, conditionals, loops, function) and data structures (lists, strings) + learning the workflow with LLMs</a:t>
            </a:r>
            <a:endParaRPr/>
          </a:p>
          <a:p>
            <a:pPr marL="457200" lvl="0" indent="-228600" algn="l" rtl="0">
              <a:lnSpc>
                <a:spcPct val="100000"/>
              </a:lnSpc>
              <a:spcBef>
                <a:spcPts val="640"/>
              </a:spcBef>
              <a:spcAft>
                <a:spcPts val="0"/>
              </a:spcAft>
              <a:buSzPct val="108108"/>
              <a:buFont typeface="Arial"/>
              <a:buNone/>
            </a:pPr>
            <a:endParaRPr/>
          </a:p>
          <a:p>
            <a:pPr marL="457200" lvl="0" indent="-431800" algn="l" rtl="0">
              <a:lnSpc>
                <a:spcPct val="100000"/>
              </a:lnSpc>
              <a:spcBef>
                <a:spcPts val="640"/>
              </a:spcBef>
              <a:spcAft>
                <a:spcPts val="0"/>
              </a:spcAft>
              <a:buSzPct val="108108"/>
              <a:buFont typeface="Arial"/>
              <a:buChar char="•"/>
            </a:pPr>
            <a:r>
              <a:rPr lang="en-US"/>
              <a:t>Week 5-6 – Data science (+files, dictionaries, testing)</a:t>
            </a:r>
            <a:endParaRPr/>
          </a:p>
          <a:p>
            <a:pPr marL="457200" lvl="0" indent="-431800" algn="l" rtl="0">
              <a:lnSpc>
                <a:spcPct val="100000"/>
              </a:lnSpc>
              <a:spcBef>
                <a:spcPts val="640"/>
              </a:spcBef>
              <a:spcAft>
                <a:spcPts val="0"/>
              </a:spcAft>
              <a:buSzPct val="108108"/>
              <a:buFont typeface="Arial"/>
              <a:buChar char="•"/>
            </a:pPr>
            <a:r>
              <a:rPr lang="en-US"/>
              <a:t>Week 7-8 – Images (image filters, 2D arrays, problem decomposition)</a:t>
            </a:r>
            <a:endParaRPr/>
          </a:p>
          <a:p>
            <a:pPr marL="457200" lvl="0" indent="-431800" algn="l" rtl="0">
              <a:lnSpc>
                <a:spcPct val="100000"/>
              </a:lnSpc>
              <a:spcBef>
                <a:spcPts val="640"/>
              </a:spcBef>
              <a:spcAft>
                <a:spcPts val="0"/>
              </a:spcAft>
              <a:buSzPct val="108108"/>
              <a:buFont typeface="Arial"/>
              <a:buChar char="•"/>
            </a:pPr>
            <a:r>
              <a:rPr lang="en-US"/>
              <a:t>Week 9-10 – Games (deeper look at problem decomposition and debugging)</a:t>
            </a:r>
            <a:endParaRPr/>
          </a:p>
          <a:p>
            <a:pPr marL="457200" lvl="0" indent="-228600" algn="l" rtl="0">
              <a:lnSpc>
                <a:spcPct val="100000"/>
              </a:lnSpc>
              <a:spcBef>
                <a:spcPts val="640"/>
              </a:spcBef>
              <a:spcAft>
                <a:spcPts val="0"/>
              </a:spcAft>
              <a:buSzPct val="108108"/>
              <a:buFont typeface="Arial"/>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32"/>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Todo for Next Class</a:t>
            </a:r>
            <a:endParaRPr/>
          </a:p>
        </p:txBody>
      </p:sp>
      <p:sp>
        <p:nvSpPr>
          <p:cNvPr id="615" name="Google Shape;615;p132"/>
          <p:cNvSpPr txBox="1">
            <a:spLocks noGrp="1"/>
          </p:cNvSpPr>
          <p:nvPr>
            <p:ph type="body" idx="1"/>
          </p:nvPr>
        </p:nvSpPr>
        <p:spPr>
          <a:xfrm>
            <a:off x="609601" y="1196622"/>
            <a:ext cx="10972800" cy="4946374"/>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0000"/>
              </a:lnSpc>
              <a:spcBef>
                <a:spcPts val="0"/>
              </a:spcBef>
              <a:spcAft>
                <a:spcPts val="0"/>
              </a:spcAft>
              <a:buClr>
                <a:schemeClr val="dk1"/>
              </a:buClr>
              <a:buSzPct val="108108"/>
              <a:buChar char="•"/>
            </a:pPr>
            <a:r>
              <a:rPr lang="en-US"/>
              <a:t>Sign into all the systems listed on the main page</a:t>
            </a:r>
            <a:endParaRPr/>
          </a:p>
          <a:p>
            <a:pPr marL="342900" lvl="0" indent="-342900" algn="l" rtl="0">
              <a:lnSpc>
                <a:spcPct val="100000"/>
              </a:lnSpc>
              <a:spcBef>
                <a:spcPts val="0"/>
              </a:spcBef>
              <a:spcAft>
                <a:spcPts val="0"/>
              </a:spcAft>
              <a:buClr>
                <a:schemeClr val="dk1"/>
              </a:buClr>
              <a:buSzPct val="108108"/>
              <a:buChar char="•"/>
            </a:pPr>
            <a:r>
              <a:rPr lang="en-US"/>
              <a:t>Bring your clicker and register your clicker on canvas</a:t>
            </a:r>
            <a:endParaRPr/>
          </a:p>
          <a:p>
            <a:pPr marL="342900" lvl="0" indent="-139700" algn="l" rtl="0">
              <a:lnSpc>
                <a:spcPct val="100000"/>
              </a:lnSpc>
              <a:spcBef>
                <a:spcPts val="0"/>
              </a:spcBef>
              <a:spcAft>
                <a:spcPts val="0"/>
              </a:spcAft>
              <a:buClr>
                <a:schemeClr val="dk1"/>
              </a:buClr>
              <a:buSzPct val="108108"/>
              <a:buNone/>
            </a:pPr>
            <a:endParaRPr/>
          </a:p>
          <a:p>
            <a:pPr marL="342900" lvl="0" indent="-342900" algn="l" rtl="0">
              <a:lnSpc>
                <a:spcPct val="100000"/>
              </a:lnSpc>
              <a:spcBef>
                <a:spcPts val="0"/>
              </a:spcBef>
              <a:spcAft>
                <a:spcPts val="0"/>
              </a:spcAft>
              <a:buClr>
                <a:schemeClr val="dk1"/>
              </a:buClr>
              <a:buSzPct val="108108"/>
              <a:buChar char="•"/>
            </a:pPr>
            <a:r>
              <a:rPr lang="en-US"/>
              <a:t>HW0 (on canvas) due next Wednesday:</a:t>
            </a:r>
            <a:endParaRPr/>
          </a:p>
          <a:p>
            <a:pPr marL="800100" lvl="1" indent="-342900" algn="l" rtl="0">
              <a:lnSpc>
                <a:spcPct val="100000"/>
              </a:lnSpc>
              <a:spcBef>
                <a:spcPts val="0"/>
              </a:spcBef>
              <a:spcAft>
                <a:spcPts val="0"/>
              </a:spcAft>
              <a:buClr>
                <a:schemeClr val="dk1"/>
              </a:buClr>
              <a:buSzPct val="123552"/>
              <a:buChar char="•"/>
            </a:pPr>
            <a:r>
              <a:rPr lang="en-US"/>
              <a:t>Complete the syllabus quiz (#FinAid) on canvas</a:t>
            </a:r>
            <a:endParaRPr/>
          </a:p>
          <a:p>
            <a:pPr marL="800100" lvl="1" indent="-342900" algn="l" rtl="0">
              <a:lnSpc>
                <a:spcPct val="100000"/>
              </a:lnSpc>
              <a:spcBef>
                <a:spcPts val="0"/>
              </a:spcBef>
              <a:spcAft>
                <a:spcPts val="0"/>
              </a:spcAft>
              <a:buClr>
                <a:schemeClr val="dk1"/>
              </a:buClr>
              <a:buSzPct val="123552"/>
              <a:buChar char="•"/>
            </a:pPr>
            <a:r>
              <a:rPr lang="en-US"/>
              <a:t>Complete the Academic Integrity Agreement Form</a:t>
            </a:r>
            <a:endParaRPr/>
          </a:p>
          <a:p>
            <a:pPr marL="800100" lvl="1" indent="-342900" algn="l" rtl="0">
              <a:lnSpc>
                <a:spcPct val="100000"/>
              </a:lnSpc>
              <a:spcBef>
                <a:spcPts val="0"/>
              </a:spcBef>
              <a:spcAft>
                <a:spcPts val="0"/>
              </a:spcAft>
              <a:buClr>
                <a:schemeClr val="dk1"/>
              </a:buClr>
              <a:buSzPct val="123552"/>
              <a:buChar char="•"/>
            </a:pPr>
            <a:r>
              <a:rPr lang="en-US"/>
              <a:t>Complete “setting up your environment” and submit on gradescope</a:t>
            </a:r>
            <a:endParaRPr/>
          </a:p>
          <a:p>
            <a:pPr marL="1257300" lvl="2" indent="-342900" algn="l" rtl="0">
              <a:lnSpc>
                <a:spcPct val="100000"/>
              </a:lnSpc>
              <a:spcBef>
                <a:spcPts val="0"/>
              </a:spcBef>
              <a:spcAft>
                <a:spcPts val="0"/>
              </a:spcAft>
              <a:buClr>
                <a:schemeClr val="dk1"/>
              </a:buClr>
              <a:buSzPct val="144144"/>
              <a:buChar char="•"/>
            </a:pPr>
            <a:r>
              <a:rPr lang="en-US"/>
              <a:t>Also complete the “Practice Lab Exercise” to make sure Copilot is working for you on PrairieLearn for lab next Wednesday.</a:t>
            </a:r>
            <a:endParaRPr/>
          </a:p>
          <a:p>
            <a:pPr marL="1257300" lvl="2" indent="-342900" algn="l" rtl="0">
              <a:lnSpc>
                <a:spcPct val="100000"/>
              </a:lnSpc>
              <a:spcBef>
                <a:spcPts val="0"/>
              </a:spcBef>
              <a:spcAft>
                <a:spcPts val="0"/>
              </a:spcAft>
              <a:buClr>
                <a:schemeClr val="dk1"/>
              </a:buClr>
              <a:buSzPct val="144144"/>
              <a:buChar char="•"/>
            </a:pPr>
            <a:r>
              <a:rPr lang="en-US"/>
              <a:t>There’s also a check to make sure Copilot is working for your lab Wed.</a:t>
            </a:r>
            <a:endParaRPr/>
          </a:p>
          <a:p>
            <a:pPr marL="800100" lvl="1" indent="-342900" algn="l" rtl="0">
              <a:lnSpc>
                <a:spcPct val="100000"/>
              </a:lnSpc>
              <a:spcBef>
                <a:spcPts val="0"/>
              </a:spcBef>
              <a:spcAft>
                <a:spcPts val="0"/>
              </a:spcAft>
              <a:buClr>
                <a:schemeClr val="dk1"/>
              </a:buClr>
              <a:buSzPct val="123552"/>
              <a:buChar char="•"/>
            </a:pPr>
            <a:r>
              <a:rPr lang="en-US"/>
              <a:t>Complete the “Pre-Class Getting to know you survey”</a:t>
            </a:r>
            <a:endParaRPr/>
          </a:p>
          <a:p>
            <a:pPr marL="342900" lvl="0" indent="-342900" algn="l" rtl="0">
              <a:lnSpc>
                <a:spcPct val="100000"/>
              </a:lnSpc>
              <a:spcBef>
                <a:spcPts val="0"/>
              </a:spcBef>
              <a:spcAft>
                <a:spcPts val="0"/>
              </a:spcAft>
              <a:buClr>
                <a:schemeClr val="dk1"/>
              </a:buClr>
              <a:buSzPct val="108108"/>
              <a:buChar char="•"/>
            </a:pPr>
            <a:r>
              <a:rPr lang="en-US"/>
              <a:t>Complete the reading quizzes for Tuesday</a:t>
            </a:r>
            <a:endParaRPr/>
          </a:p>
          <a:p>
            <a:pPr marL="800100" lvl="1" indent="-342900" algn="l" rtl="0">
              <a:lnSpc>
                <a:spcPct val="100000"/>
              </a:lnSpc>
              <a:spcBef>
                <a:spcPts val="0"/>
              </a:spcBef>
              <a:spcAft>
                <a:spcPts val="0"/>
              </a:spcAft>
              <a:buClr>
                <a:schemeClr val="dk1"/>
              </a:buClr>
              <a:buSzPct val="123552"/>
              <a:buChar char="•"/>
            </a:pPr>
            <a:r>
              <a:rPr lang="en-US"/>
              <a:t>RQ1 and RQ2</a:t>
            </a:r>
            <a:endParaRPr/>
          </a:p>
          <a:p>
            <a:pPr marL="800100" lvl="1" indent="-342900" algn="l" rtl="0">
              <a:lnSpc>
                <a:spcPct val="100000"/>
              </a:lnSpc>
              <a:spcBef>
                <a:spcPts val="0"/>
              </a:spcBef>
              <a:spcAft>
                <a:spcPts val="0"/>
              </a:spcAft>
              <a:buClr>
                <a:schemeClr val="dk1"/>
              </a:buClr>
              <a:buSzPct val="123552"/>
              <a:buChar char="•"/>
            </a:pPr>
            <a:r>
              <a:rPr lang="en-US"/>
              <a:t>Lot of reading up front, it’ll quiet down as the term progresses</a:t>
            </a:r>
            <a:endParaRPr/>
          </a:p>
          <a:p>
            <a:pPr marL="342900" lvl="0" indent="-139700" algn="l" rtl="0">
              <a:lnSpc>
                <a:spcPct val="100000"/>
              </a:lnSpc>
              <a:spcBef>
                <a:spcPts val="0"/>
              </a:spcBef>
              <a:spcAft>
                <a:spcPts val="0"/>
              </a:spcAft>
              <a:buClr>
                <a:schemeClr val="dk1"/>
              </a:buClr>
              <a:buSzPct val="108108"/>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9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How do you feel about this class?</a:t>
            </a:r>
            <a:endParaRPr/>
          </a:p>
        </p:txBody>
      </p:sp>
      <p:sp>
        <p:nvSpPr>
          <p:cNvPr id="150" name="Google Shape;150;p9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640"/>
              </a:spcBef>
              <a:spcAft>
                <a:spcPts val="0"/>
              </a:spcAft>
              <a:buSzPts val="3200"/>
              <a:buAutoNum type="alphaUcPeriod"/>
            </a:pPr>
            <a:r>
              <a:rPr lang="en-US"/>
              <a:t>Excited</a:t>
            </a:r>
            <a:endParaRPr/>
          </a:p>
          <a:p>
            <a:pPr marL="514350" lvl="0" indent="-514350" algn="l" rtl="0">
              <a:lnSpc>
                <a:spcPct val="100000"/>
              </a:lnSpc>
              <a:spcBef>
                <a:spcPts val="640"/>
              </a:spcBef>
              <a:spcAft>
                <a:spcPts val="0"/>
              </a:spcAft>
              <a:buSzPts val="3200"/>
              <a:buAutoNum type="alphaUcPeriod"/>
            </a:pPr>
            <a:r>
              <a:rPr lang="en-US"/>
              <a:t>Apprehensive</a:t>
            </a:r>
            <a:endParaRPr/>
          </a:p>
          <a:p>
            <a:pPr marL="514350" lvl="0" indent="-514350" algn="l" rtl="0">
              <a:lnSpc>
                <a:spcPct val="100000"/>
              </a:lnSpc>
              <a:spcBef>
                <a:spcPts val="640"/>
              </a:spcBef>
              <a:spcAft>
                <a:spcPts val="0"/>
              </a:spcAft>
              <a:buSzPts val="3200"/>
              <a:buAutoNum type="alphaUcPeriod"/>
            </a:pPr>
            <a:r>
              <a:rPr lang="en-US"/>
              <a:t>Indifferent</a:t>
            </a:r>
            <a:endParaRPr/>
          </a:p>
          <a:p>
            <a:pPr marL="514350" lvl="0" indent="-514350" algn="l" rtl="0">
              <a:lnSpc>
                <a:spcPct val="100000"/>
              </a:lnSpc>
              <a:spcBef>
                <a:spcPts val="640"/>
              </a:spcBef>
              <a:spcAft>
                <a:spcPts val="0"/>
              </a:spcAft>
              <a:buSzPts val="3200"/>
              <a:buAutoNum type="alphaUcPeriod"/>
            </a:pPr>
            <a:r>
              <a:rPr lang="en-US"/>
              <a:t>Curious</a:t>
            </a:r>
            <a:endParaRPr/>
          </a:p>
          <a:p>
            <a:pPr marL="514350" lvl="0" indent="-514350" algn="l" rtl="0">
              <a:lnSpc>
                <a:spcPct val="100000"/>
              </a:lnSpc>
              <a:spcBef>
                <a:spcPts val="640"/>
              </a:spcBef>
              <a:spcAft>
                <a:spcPts val="0"/>
              </a:spcAft>
              <a:buSzPts val="3200"/>
              <a:buAutoNum type="alphaUcPeriod"/>
            </a:pPr>
            <a:r>
              <a:rPr lang="en-US"/>
              <a:t>Tired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6"/>
          <p:cNvSpPr txBox="1">
            <a:spLocks noGrp="1"/>
          </p:cNvSpPr>
          <p:nvPr>
            <p:ph type="ctrTitle"/>
          </p:nvPr>
        </p:nvSpPr>
        <p:spPr>
          <a:xfrm>
            <a:off x="1219200" y="2438400"/>
            <a:ext cx="9753600" cy="1676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111111"/>
              <a:buNone/>
            </a:pPr>
            <a:r>
              <a:rPr lang="en-US" sz="4400">
                <a:latin typeface="Arial"/>
                <a:ea typeface="Arial"/>
                <a:cs typeface="Arial"/>
                <a:sym typeface="Arial"/>
              </a:rPr>
              <a:t>CSE8A: Introduction to Programming and Computational Problem Solving I</a:t>
            </a:r>
            <a:endParaRPr sz="3600">
              <a:latin typeface="Arial"/>
              <a:ea typeface="Arial"/>
              <a:cs typeface="Arial"/>
              <a:sym typeface="Arial"/>
            </a:endParaRPr>
          </a:p>
        </p:txBody>
      </p:sp>
      <p:sp>
        <p:nvSpPr>
          <p:cNvPr id="157" name="Google Shape;157;p96"/>
          <p:cNvSpPr/>
          <p:nvPr/>
        </p:nvSpPr>
        <p:spPr>
          <a:xfrm>
            <a:off x="7315199" y="2458256"/>
            <a:ext cx="3505200" cy="838200"/>
          </a:xfrm>
          <a:prstGeom prst="rect">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Google Shape;158;p96"/>
          <p:cNvSpPr txBox="1"/>
          <p:nvPr/>
        </p:nvSpPr>
        <p:spPr>
          <a:xfrm>
            <a:off x="3695700" y="563563"/>
            <a:ext cx="6934200" cy="7318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200" b="1" i="0" u="none" strike="noStrike" cap="none">
                <a:solidFill>
                  <a:schemeClr val="dk1"/>
                </a:solidFill>
                <a:latin typeface="Courier New"/>
                <a:ea typeface="Courier New"/>
                <a:cs typeface="Courier New"/>
                <a:sym typeface="Courier New"/>
              </a:rPr>
              <a:t>CS  !=  programming</a:t>
            </a:r>
            <a:endParaRPr/>
          </a:p>
        </p:txBody>
      </p:sp>
      <p:cxnSp>
        <p:nvCxnSpPr>
          <p:cNvPr id="159" name="Google Shape;159;p96"/>
          <p:cNvCxnSpPr/>
          <p:nvPr/>
        </p:nvCxnSpPr>
        <p:spPr>
          <a:xfrm rot="10800000" flipH="1">
            <a:off x="7315199" y="2572556"/>
            <a:ext cx="3505200" cy="609600"/>
          </a:xfrm>
          <a:prstGeom prst="straightConnector1">
            <a:avLst/>
          </a:prstGeom>
          <a:noFill/>
          <a:ln w="57150" cap="flat" cmpd="sng">
            <a:solidFill>
              <a:srgbClr val="FF0000"/>
            </a:solidFill>
            <a:prstDash val="solid"/>
            <a:round/>
            <a:headEnd type="none" w="sm" len="sm"/>
            <a:tailEnd type="none" w="sm" len="sm"/>
          </a:ln>
        </p:spPr>
      </p:cxnSp>
      <p:sp>
        <p:nvSpPr>
          <p:cNvPr id="160" name="Google Shape;160;p96"/>
          <p:cNvSpPr/>
          <p:nvPr/>
        </p:nvSpPr>
        <p:spPr>
          <a:xfrm>
            <a:off x="7077511" y="1669464"/>
            <a:ext cx="398057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FF"/>
                </a:solidFill>
                <a:latin typeface="Arial"/>
                <a:ea typeface="Arial"/>
                <a:cs typeface="Arial"/>
                <a:sym typeface="Arial"/>
              </a:rPr>
              <a:t>Computer Science</a:t>
            </a:r>
            <a:endParaRPr sz="3600" b="0" i="0" u="none" strike="noStrike" cap="none">
              <a:solidFill>
                <a:srgbClr val="0000FF"/>
              </a:solidFill>
              <a:latin typeface="Arial"/>
              <a:ea typeface="Arial"/>
              <a:cs typeface="Arial"/>
              <a:sym typeface="Arial"/>
            </a:endParaRPr>
          </a:p>
        </p:txBody>
      </p:sp>
      <p:cxnSp>
        <p:nvCxnSpPr>
          <p:cNvPr id="161" name="Google Shape;161;p96"/>
          <p:cNvCxnSpPr/>
          <p:nvPr/>
        </p:nvCxnSpPr>
        <p:spPr>
          <a:xfrm rot="10800000" flipH="1">
            <a:off x="2057400" y="1219200"/>
            <a:ext cx="3657599" cy="420469"/>
          </a:xfrm>
          <a:prstGeom prst="straightConnector1">
            <a:avLst/>
          </a:prstGeom>
          <a:noFill/>
          <a:ln w="57150" cap="flat" cmpd="sng">
            <a:solidFill>
              <a:srgbClr val="008000"/>
            </a:solidFill>
            <a:prstDash val="solid"/>
            <a:round/>
            <a:headEnd type="none" w="med" len="med"/>
            <a:tailEnd type="triangle" w="med" len="med"/>
          </a:ln>
        </p:spPr>
      </p:cxnSp>
      <p:sp>
        <p:nvSpPr>
          <p:cNvPr id="162" name="Google Shape;162;p96"/>
          <p:cNvSpPr txBox="1"/>
          <p:nvPr/>
        </p:nvSpPr>
        <p:spPr>
          <a:xfrm>
            <a:off x="266700" y="1639669"/>
            <a:ext cx="3429000" cy="641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008000"/>
                </a:solidFill>
                <a:latin typeface="Arial"/>
                <a:ea typeface="Arial"/>
                <a:cs typeface="Arial"/>
                <a:sym typeface="Arial"/>
              </a:rPr>
              <a:t>"not equal to"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0"/>
                                        </p:tgtEl>
                                        <p:attrNameLst>
                                          <p:attrName>style.visibility</p:attrName>
                                        </p:attrNameLst>
                                      </p:cBhvr>
                                      <p:to>
                                        <p:strVal val="visible"/>
                                      </p:to>
                                    </p:set>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solidFill>
                  <a:schemeClr val="dk1"/>
                </a:solidFill>
              </a:rPr>
              <a:t>Programming is to computer science as:</a:t>
            </a:r>
            <a:endParaRPr/>
          </a:p>
        </p:txBody>
      </p:sp>
      <p:sp>
        <p:nvSpPr>
          <p:cNvPr id="168" name="Google Shape;168;p97"/>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514350" lvl="0" indent="-514350" algn="l" rtl="0">
              <a:lnSpc>
                <a:spcPct val="100000"/>
              </a:lnSpc>
              <a:spcBef>
                <a:spcPts val="640"/>
              </a:spcBef>
              <a:spcAft>
                <a:spcPts val="0"/>
              </a:spcAft>
              <a:buSzPts val="3200"/>
              <a:buAutoNum type="alphaUcPeriod"/>
            </a:pPr>
            <a:r>
              <a:rPr lang="en-US"/>
              <a:t>Plasma physics is to physics</a:t>
            </a:r>
            <a:endParaRPr/>
          </a:p>
          <a:p>
            <a:pPr marL="514350" lvl="0" indent="-514350" algn="l" rtl="0">
              <a:lnSpc>
                <a:spcPct val="100000"/>
              </a:lnSpc>
              <a:spcBef>
                <a:spcPts val="640"/>
              </a:spcBef>
              <a:spcAft>
                <a:spcPts val="0"/>
              </a:spcAft>
              <a:buSzPts val="3200"/>
              <a:buAutoNum type="alphaUcPeriod"/>
            </a:pPr>
            <a:r>
              <a:rPr lang="en-US"/>
              <a:t>Mathematics is to physics</a:t>
            </a:r>
            <a:endParaRPr/>
          </a:p>
          <a:p>
            <a:pPr marL="514350" lvl="0" indent="-514350" algn="l" rtl="0">
              <a:lnSpc>
                <a:spcPct val="100000"/>
              </a:lnSpc>
              <a:spcBef>
                <a:spcPts val="640"/>
              </a:spcBef>
              <a:spcAft>
                <a:spcPts val="0"/>
              </a:spcAft>
              <a:buSzPts val="3200"/>
              <a:buAutoNum type="alphaUcPeriod"/>
            </a:pPr>
            <a:r>
              <a:rPr lang="en-US"/>
              <a:t>Utilitarianism is to philosophy</a:t>
            </a:r>
            <a:endParaRPr/>
          </a:p>
          <a:p>
            <a:pPr marL="514350" lvl="0" indent="-514350" algn="l" rtl="0">
              <a:lnSpc>
                <a:spcPct val="100000"/>
              </a:lnSpc>
              <a:spcBef>
                <a:spcPts val="640"/>
              </a:spcBef>
              <a:spcAft>
                <a:spcPts val="0"/>
              </a:spcAft>
              <a:buSzPts val="3200"/>
              <a:buAutoNum type="alphaUcPeriod"/>
            </a:pPr>
            <a:r>
              <a:rPr lang="en-US"/>
              <a:t>All of the above</a:t>
            </a:r>
            <a:endParaRPr/>
          </a:p>
          <a:p>
            <a:pPr marL="514350" lvl="0" indent="-514350" algn="l" rtl="0">
              <a:lnSpc>
                <a:spcPct val="100000"/>
              </a:lnSpc>
              <a:spcBef>
                <a:spcPts val="640"/>
              </a:spcBef>
              <a:spcAft>
                <a:spcPts val="0"/>
              </a:spcAft>
              <a:buSzPts val="3200"/>
              <a:buAutoNum type="alphaUcPeriod"/>
            </a:pPr>
            <a:r>
              <a:rPr lang="en-US"/>
              <a:t>None of the above</a:t>
            </a:r>
            <a:endParaRPr/>
          </a:p>
        </p:txBody>
      </p:sp>
    </p:spTree>
  </p:cSld>
  <p:clrMapOvr>
    <a:masterClrMapping/>
  </p:clrMapOvr>
</p:sld>
</file>

<file path=ppt/theme/theme1.xml><?xml version="1.0" encoding="utf-8"?>
<a:theme xmlns:a="http://schemas.openxmlformats.org/drawingml/2006/main" name="Office Theme">
  <a:themeElements>
    <a:clrScheme name="UCSD">
      <a:dk1>
        <a:srgbClr val="162A46"/>
      </a:dk1>
      <a:lt1>
        <a:srgbClr val="FFFFFF"/>
      </a:lt1>
      <a:dk2>
        <a:srgbClr val="01639C"/>
      </a:dk2>
      <a:lt2>
        <a:srgbClr val="FFFFFF"/>
      </a:lt2>
      <a:accent1>
        <a:srgbClr val="23B8D1"/>
      </a:accent1>
      <a:accent2>
        <a:srgbClr val="73953E"/>
      </a:accent2>
      <a:accent3>
        <a:srgbClr val="FEE70C"/>
      </a:accent3>
      <a:accent4>
        <a:srgbClr val="EE8F00"/>
      </a:accent4>
      <a:accent5>
        <a:srgbClr val="B3ACA3"/>
      </a:accent5>
      <a:accent6>
        <a:srgbClr val="C79100"/>
      </a:accent6>
      <a:hlink>
        <a:srgbClr val="0329D7"/>
      </a:hlink>
      <a:folHlink>
        <a:srgbClr val="0229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3912</Words>
  <Application>Microsoft Office PowerPoint</Application>
  <PresentationFormat>Widescreen</PresentationFormat>
  <Paragraphs>518</Paragraphs>
  <Slides>67</Slides>
  <Notes>67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arial</vt:lpstr>
      <vt:lpstr>Microsoft YaHei</vt:lpstr>
      <vt:lpstr>Open Sans SemiBold</vt:lpstr>
      <vt:lpstr>Courier New</vt:lpstr>
      <vt:lpstr>arial</vt:lpstr>
      <vt:lpstr>Open Sans</vt:lpstr>
      <vt:lpstr>Century Gothic</vt:lpstr>
      <vt:lpstr>Georgia</vt:lpstr>
      <vt:lpstr>Tahoma</vt:lpstr>
      <vt:lpstr>Comic Sans MS</vt:lpstr>
      <vt:lpstr>Times New Roman</vt:lpstr>
      <vt:lpstr>Calibri</vt:lpstr>
      <vt:lpstr>Office Theme</vt:lpstr>
      <vt:lpstr>1_Office Theme</vt:lpstr>
      <vt:lpstr>CSE 8A – Introduction to  Programming and Computational Problem Solving I</vt:lpstr>
      <vt:lpstr>Welcome to UCSD!</vt:lpstr>
      <vt:lpstr>Meet your instructional team</vt:lpstr>
      <vt:lpstr>Who Am I?                     Leo Porter</vt:lpstr>
      <vt:lpstr>Who Is our Staff?</vt:lpstr>
      <vt:lpstr>Meet your classmates!</vt:lpstr>
      <vt:lpstr>How do you feel about this class?</vt:lpstr>
      <vt:lpstr>CSE8A: Introduction to Programming and Computational Problem Solving I</vt:lpstr>
      <vt:lpstr>Programming is to computer science as:</vt:lpstr>
      <vt:lpstr>PowerPoint Presentation</vt:lpstr>
      <vt:lpstr>Why do we like computer science?</vt:lpstr>
      <vt:lpstr>Areas of Computer Science (some)</vt:lpstr>
      <vt:lpstr>Areas impacted by CS (some)</vt:lpstr>
      <vt:lpstr>What are we going to learn in this class?</vt:lpstr>
      <vt:lpstr>Expect it to be…</vt:lpstr>
      <vt:lpstr>Expect it to be…</vt:lpstr>
      <vt:lpstr>A Note about Failure and Persistence</vt:lpstr>
      <vt:lpstr>About This Class</vt:lpstr>
      <vt:lpstr>For whom is this class designed?</vt:lpstr>
      <vt:lpstr>My Fundamental Goals for You</vt:lpstr>
      <vt:lpstr>Class Syllabus</vt:lpstr>
      <vt:lpstr>Syllabus – Required Materials</vt:lpstr>
      <vt:lpstr>Basics – Your grade</vt:lpstr>
      <vt:lpstr>Participation</vt:lpstr>
      <vt:lpstr>Reading Quizzes/Surveys</vt:lpstr>
      <vt:lpstr>Homework</vt:lpstr>
      <vt:lpstr>Labs</vt:lpstr>
      <vt:lpstr>Projects</vt:lpstr>
      <vt:lpstr>Quizzes</vt:lpstr>
      <vt:lpstr>Final Exam</vt:lpstr>
      <vt:lpstr>Discussion</vt:lpstr>
      <vt:lpstr>This Course is Still Under Construction</vt:lpstr>
      <vt:lpstr>Lecture Format</vt:lpstr>
      <vt:lpstr>What do I do in class?</vt:lpstr>
      <vt:lpstr>What do you do in class?</vt:lpstr>
      <vt:lpstr>FAQ: "But professor, wouldn't it be more efficient if you just taught us with the right answer to begin with?"</vt:lpstr>
      <vt:lpstr>FAQ: "But professor, wouldn't it be more efficient if you just taught us with the right answer to begin with?"</vt:lpstr>
      <vt:lpstr>Why discuss?</vt:lpstr>
      <vt:lpstr>Tips for a good discussion in breakouts</vt:lpstr>
      <vt:lpstr>Peer Instruction</vt:lpstr>
      <vt:lpstr>Participation in CSE 142 vs. final exam score</vt:lpstr>
      <vt:lpstr>Warmup Question</vt:lpstr>
      <vt:lpstr>Course resources and How to Get Help</vt:lpstr>
      <vt:lpstr>Primary Resources</vt:lpstr>
      <vt:lpstr>Resources (continued)</vt:lpstr>
      <vt:lpstr>Resources – Getting Help Examples 1</vt:lpstr>
      <vt:lpstr>Resources – Getting Help Examples 2</vt:lpstr>
      <vt:lpstr>Resources – Getting Help Examples 3</vt:lpstr>
      <vt:lpstr>Resources – Integrity Policy</vt:lpstr>
      <vt:lpstr>Resources – Inclusive Classroom Environment</vt:lpstr>
      <vt:lpstr>Summary: how this class works....  (and how you can succeed)</vt:lpstr>
      <vt:lpstr>Diving into the course!</vt:lpstr>
      <vt:lpstr>What I care about you learning in this course!</vt:lpstr>
      <vt:lpstr>Learning Programming is Learning a Skill!!</vt:lpstr>
      <vt:lpstr>LLMs have dramatically changed how we program!</vt:lpstr>
      <vt:lpstr>Have you heard of ChatGPT?</vt:lpstr>
      <vt:lpstr>Wait, what’s an LLM?</vt:lpstr>
      <vt:lpstr>PowerPoint Presentation</vt:lpstr>
      <vt:lpstr>PowerPoint Presentation</vt:lpstr>
      <vt:lpstr>PowerPoint Presentation</vt:lpstr>
      <vt:lpstr>A new interface?</vt:lpstr>
      <vt:lpstr>Copilot/ChatGPT/etc. are amazing</vt:lpstr>
      <vt:lpstr>Copilot/ChatGPT/etc. aren’t replacing programmers anytime soon (imo)</vt:lpstr>
      <vt:lpstr>So what do we learn then?</vt:lpstr>
      <vt:lpstr>VSCode + Copilot Demo</vt:lpstr>
      <vt:lpstr>Class Flow</vt:lpstr>
      <vt:lpstr>Todo for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8A – Introduction to  Programming and Computational Problem Solving I</dc:title>
  <dc:creator>Leo Porter</dc:creator>
  <cp:lastModifiedBy>Leo Porter</cp:lastModifiedBy>
  <cp:revision>4</cp:revision>
  <dcterms:created xsi:type="dcterms:W3CDTF">2019-07-17T06:14:48Z</dcterms:created>
  <dcterms:modified xsi:type="dcterms:W3CDTF">2023-12-17T07:13:54Z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0x0101002F3DBABC677EAC4EB89D0E5813CE1C97</vt:lpwstr>
  </property>
  <property fmtid="{D5CDD505-2E9C-101B-9397-08002B2CF9AE}" pid="3" name="_dlc_DocIdItemGuid">
    <vt:lpwstr>672fea0e-6365-4b73-84cc-a1c7a9616c94</vt:lpwstr>
  </property>
</Properties>
</file>